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84" r:id="rId3"/>
    <p:sldId id="494" r:id="rId4"/>
    <p:sldId id="489" r:id="rId5"/>
    <p:sldId id="480" r:id="rId6"/>
    <p:sldId id="449" r:id="rId7"/>
    <p:sldId id="497" r:id="rId8"/>
    <p:sldId id="495" r:id="rId9"/>
    <p:sldId id="503" r:id="rId10"/>
    <p:sldId id="496" r:id="rId11"/>
    <p:sldId id="502" r:id="rId12"/>
    <p:sldId id="488" r:id="rId13"/>
    <p:sldId id="490" r:id="rId14"/>
    <p:sldId id="491" r:id="rId15"/>
    <p:sldId id="486" r:id="rId16"/>
    <p:sldId id="483" r:id="rId17"/>
    <p:sldId id="487" r:id="rId18"/>
    <p:sldId id="493" r:id="rId19"/>
    <p:sldId id="485" r:id="rId20"/>
    <p:sldId id="492" r:id="rId21"/>
    <p:sldId id="454" r:id="rId22"/>
    <p:sldId id="500" r:id="rId23"/>
    <p:sldId id="499" r:id="rId24"/>
    <p:sldId id="498" r:id="rId25"/>
    <p:sldId id="501" r:id="rId2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75883" autoAdjust="0"/>
  </p:normalViewPr>
  <p:slideViewPr>
    <p:cSldViewPr snapToGrid="0">
      <p:cViewPr varScale="1">
        <p:scale>
          <a:sx n="87" d="100"/>
          <a:sy n="87" d="100"/>
        </p:scale>
        <p:origin x="181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A0DF1-AC9F-4705-8452-51B7BDF55E9E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DA14A7-4E7E-4B2D-B3B2-99D97ABE11A4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RECRUIMENT &amp; HIRING STATISTICS </a:t>
          </a:r>
          <a:endParaRPr lang="en-US" sz="1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4A463-565C-49F7-A5FD-B094AAD60200}" type="parTrans" cxnId="{9E41347D-08CB-4292-AE6F-909F6D5481C9}">
      <dgm:prSet/>
      <dgm:spPr/>
      <dgm:t>
        <a:bodyPr/>
        <a:lstStyle/>
        <a:p>
          <a:endParaRPr lang="en-US"/>
        </a:p>
      </dgm:t>
    </dgm:pt>
    <dgm:pt modelId="{319F747E-F5BB-4E6E-9F44-44FF18B7F46D}" type="sibTrans" cxnId="{9E41347D-08CB-4292-AE6F-909F6D5481C9}">
      <dgm:prSet/>
      <dgm:spPr/>
      <dgm:t>
        <a:bodyPr/>
        <a:lstStyle/>
        <a:p>
          <a:endParaRPr lang="en-US"/>
        </a:p>
      </dgm:t>
    </dgm:pt>
    <dgm:pt modelId="{4876ECAC-73FD-4A81-9A2A-BCCE9C0EB89A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CRIME TRENDS/STATISTICS &amp; CRIME PREVENTION</a:t>
          </a:r>
          <a:endParaRPr lang="en-US" sz="1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315407-E333-4972-880E-7F0940A2FD97}" type="parTrans" cxnId="{6E0E1B59-3288-4AA1-8E53-98EDCE03FF77}">
      <dgm:prSet/>
      <dgm:spPr/>
      <dgm:t>
        <a:bodyPr/>
        <a:lstStyle/>
        <a:p>
          <a:endParaRPr lang="en-US"/>
        </a:p>
      </dgm:t>
    </dgm:pt>
    <dgm:pt modelId="{7D5A4F28-F257-4350-8367-0F75F7FF39B0}" type="sibTrans" cxnId="{6E0E1B59-3288-4AA1-8E53-98EDCE03FF77}">
      <dgm:prSet/>
      <dgm:spPr/>
      <dgm:t>
        <a:bodyPr/>
        <a:lstStyle/>
        <a:p>
          <a:endParaRPr lang="en-US"/>
        </a:p>
      </dgm:t>
    </dgm:pt>
    <dgm:pt modelId="{97A8F26E-5492-44DC-9C73-154C9E250F03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Q&amp;A </a:t>
          </a:r>
        </a:p>
      </dgm:t>
    </dgm:pt>
    <dgm:pt modelId="{531964DD-E5AA-4FA5-9C60-2F20126693E6}" type="parTrans" cxnId="{11AD173F-B507-4439-B100-7E77F991444E}">
      <dgm:prSet/>
      <dgm:spPr/>
      <dgm:t>
        <a:bodyPr/>
        <a:lstStyle/>
        <a:p>
          <a:endParaRPr lang="en-US"/>
        </a:p>
      </dgm:t>
    </dgm:pt>
    <dgm:pt modelId="{52115D44-319F-45A3-A111-2697D8421EB3}" type="sibTrans" cxnId="{11AD173F-B507-4439-B100-7E77F991444E}">
      <dgm:prSet/>
      <dgm:spPr/>
      <dgm:t>
        <a:bodyPr/>
        <a:lstStyle/>
        <a:p>
          <a:endParaRPr lang="en-US"/>
        </a:p>
      </dgm:t>
    </dgm:pt>
    <dgm:pt modelId="{1217ADB7-A0F3-4DC1-85A3-C2DF1154FE42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NEIGHBORHOOD WATCH &amp; SOCIAL MEDIA</a:t>
          </a:r>
        </a:p>
      </dgm:t>
    </dgm:pt>
    <dgm:pt modelId="{03D83ABB-E72E-4ED2-B309-D691A39DAD1F}" type="parTrans" cxnId="{34FBAED2-0D9B-4FB7-8C0F-A63166E26A7F}">
      <dgm:prSet/>
      <dgm:spPr/>
      <dgm:t>
        <a:bodyPr/>
        <a:lstStyle/>
        <a:p>
          <a:endParaRPr lang="en-US"/>
        </a:p>
      </dgm:t>
    </dgm:pt>
    <dgm:pt modelId="{77B51599-7B7A-42AB-8F38-B820FCA35768}" type="sibTrans" cxnId="{34FBAED2-0D9B-4FB7-8C0F-A63166E26A7F}">
      <dgm:prSet/>
      <dgm:spPr/>
      <dgm:t>
        <a:bodyPr/>
        <a:lstStyle/>
        <a:p>
          <a:endParaRPr lang="en-US"/>
        </a:p>
      </dgm:t>
    </dgm:pt>
    <dgm:pt modelId="{707C3476-7D7F-4551-8768-C39BBE2A920F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RESIDENTIAL BURGLARY DEPLOYMENTS </a:t>
          </a:r>
          <a:endParaRPr lang="en-US" sz="1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EF8B-D475-4351-A238-F0E9A5A6A3A0}" type="parTrans" cxnId="{51B511DF-C928-456A-B40A-D4DFE56A6488}">
      <dgm:prSet/>
      <dgm:spPr/>
      <dgm:t>
        <a:bodyPr/>
        <a:lstStyle/>
        <a:p>
          <a:endParaRPr lang="en-US"/>
        </a:p>
      </dgm:t>
    </dgm:pt>
    <dgm:pt modelId="{BB3D01DC-FBAE-44FE-9B68-C3B248C11B26}" type="sibTrans" cxnId="{51B511DF-C928-456A-B40A-D4DFE56A6488}">
      <dgm:prSet/>
      <dgm:spPr/>
      <dgm:t>
        <a:bodyPr/>
        <a:lstStyle/>
        <a:p>
          <a:endParaRPr lang="en-US"/>
        </a:p>
      </dgm:t>
    </dgm:pt>
    <dgm:pt modelId="{EF415C04-32C0-4D4B-ABC8-F00E86FCD3BF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PATROL TACTICS</a:t>
          </a:r>
          <a:endParaRPr lang="en-US" sz="1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0773FA-7D0C-4952-BA3D-06BF40B0878E}" type="parTrans" cxnId="{2DFA7581-32ED-4A4E-987C-91357BCC85A9}">
      <dgm:prSet/>
      <dgm:spPr/>
      <dgm:t>
        <a:bodyPr/>
        <a:lstStyle/>
        <a:p>
          <a:endParaRPr lang="en-US"/>
        </a:p>
      </dgm:t>
    </dgm:pt>
    <dgm:pt modelId="{5F7BF684-8F59-48A1-9E0E-11B48A669151}" type="sibTrans" cxnId="{2DFA7581-32ED-4A4E-987C-91357BCC85A9}">
      <dgm:prSet/>
      <dgm:spPr/>
      <dgm:t>
        <a:bodyPr/>
        <a:lstStyle/>
        <a:p>
          <a:endParaRPr lang="en-US"/>
        </a:p>
      </dgm:t>
    </dgm:pt>
    <dgm:pt modelId="{D67E976F-32DB-40BD-AF8E-A5472922E9AC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C.C.T.V. CAMERAS</a:t>
          </a:r>
        </a:p>
      </dgm:t>
    </dgm:pt>
    <dgm:pt modelId="{89656D72-818B-40E0-BD98-C89545D64E5B}" type="parTrans" cxnId="{CB5DE985-942E-443C-B748-982A6C688B6C}">
      <dgm:prSet/>
      <dgm:spPr/>
      <dgm:t>
        <a:bodyPr/>
        <a:lstStyle/>
        <a:p>
          <a:endParaRPr lang="en-US"/>
        </a:p>
      </dgm:t>
    </dgm:pt>
    <dgm:pt modelId="{6C53888F-7544-4413-AEF4-D40437FF01D5}" type="sibTrans" cxnId="{CB5DE985-942E-443C-B748-982A6C688B6C}">
      <dgm:prSet/>
      <dgm:spPr/>
      <dgm:t>
        <a:bodyPr/>
        <a:lstStyle/>
        <a:p>
          <a:endParaRPr lang="en-US"/>
        </a:p>
      </dgm:t>
    </dgm:pt>
    <dgm:pt modelId="{B7C92E6E-E8E4-452B-B080-A45694D95B98}">
      <dgm:prSet phldrT="[Text]" custT="1"/>
      <dgm:spPr/>
      <dgm:t>
        <a:bodyPr/>
        <a:lstStyle/>
        <a:p>
          <a:r>
            <a:rPr lang="en-US" sz="1400" b="0" cap="all" dirty="0" smtClean="0">
              <a:ln w="3175" cmpd="sng">
                <a:noFill/>
              </a:ln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ea typeface="+mj-ea"/>
              <a:cs typeface="+mj-cs"/>
            </a:rPr>
            <a:t>REDUCING CRIME AND KEEPING CALIFORNIA SAFE ACT OF 2020</a:t>
          </a:r>
          <a:endParaRPr lang="en-US" sz="1400" b="0" dirty="0" smtClean="0">
            <a:solidFill>
              <a:schemeClr val="tx1"/>
            </a:solidFill>
            <a:effectLst>
              <a:glow rad="38100">
                <a:prstClr val="black">
                  <a:lumMod val="65000"/>
                  <a:lumOff val="35000"/>
                  <a:alpha val="40000"/>
                </a:prstClr>
              </a:glow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CB97839-6228-4379-A686-084648057299}" type="parTrans" cxnId="{3F2954C3-13EB-42C5-BB48-91E198B86032}">
      <dgm:prSet/>
      <dgm:spPr/>
      <dgm:t>
        <a:bodyPr/>
        <a:lstStyle/>
        <a:p>
          <a:endParaRPr lang="en-US"/>
        </a:p>
      </dgm:t>
    </dgm:pt>
    <dgm:pt modelId="{C99BE2CC-898A-4FAC-9F98-1A9F3D833BF2}" type="sibTrans" cxnId="{3F2954C3-13EB-42C5-BB48-91E198B86032}">
      <dgm:prSet/>
      <dgm:spPr/>
      <dgm:t>
        <a:bodyPr/>
        <a:lstStyle/>
        <a:p>
          <a:endParaRPr lang="en-US"/>
        </a:p>
      </dgm:t>
    </dgm:pt>
    <dgm:pt modelId="{39B9934C-12CE-4D1B-9CB9-2096FDEAE3D0}" type="pres">
      <dgm:prSet presAssocID="{407A0DF1-AC9F-4705-8452-51B7BDF55E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F5535-6489-43C4-812A-32E75FA505FA}" type="pres">
      <dgm:prSet presAssocID="{5EDA14A7-4E7E-4B2D-B3B2-99D97ABE11A4}" presName="parentLin" presStyleCnt="0"/>
      <dgm:spPr/>
    </dgm:pt>
    <dgm:pt modelId="{C87DA0C9-7115-42D9-B2F6-4B63894BA755}" type="pres">
      <dgm:prSet presAssocID="{5EDA14A7-4E7E-4B2D-B3B2-99D97ABE11A4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14F56BE-DAA2-4982-B17E-7ED88AB3BDB1}" type="pres">
      <dgm:prSet presAssocID="{5EDA14A7-4E7E-4B2D-B3B2-99D97ABE11A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FF03D-EABA-4A84-95E7-15A32E243F55}" type="pres">
      <dgm:prSet presAssocID="{5EDA14A7-4E7E-4B2D-B3B2-99D97ABE11A4}" presName="negativeSpace" presStyleCnt="0"/>
      <dgm:spPr/>
    </dgm:pt>
    <dgm:pt modelId="{170D8915-B4D5-4314-9574-31935FBF82FC}" type="pres">
      <dgm:prSet presAssocID="{5EDA14A7-4E7E-4B2D-B3B2-99D97ABE11A4}" presName="childText" presStyleLbl="conFgAcc1" presStyleIdx="0" presStyleCnt="8">
        <dgm:presLayoutVars>
          <dgm:bulletEnabled val="1"/>
        </dgm:presLayoutVars>
      </dgm:prSet>
      <dgm:spPr/>
    </dgm:pt>
    <dgm:pt modelId="{126C592C-E92B-40E8-8B2E-2A9526D08EF1}" type="pres">
      <dgm:prSet presAssocID="{319F747E-F5BB-4E6E-9F44-44FF18B7F46D}" presName="spaceBetweenRectangles" presStyleCnt="0"/>
      <dgm:spPr/>
    </dgm:pt>
    <dgm:pt modelId="{660A0D85-40C6-4AF2-AE38-DDC9D04D6B0C}" type="pres">
      <dgm:prSet presAssocID="{707C3476-7D7F-4551-8768-C39BBE2A920F}" presName="parentLin" presStyleCnt="0"/>
      <dgm:spPr/>
    </dgm:pt>
    <dgm:pt modelId="{4C3B8E89-F375-421D-8553-AF1382B61F3A}" type="pres">
      <dgm:prSet presAssocID="{707C3476-7D7F-4551-8768-C39BBE2A920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A1296BD2-8F44-4CBC-BC01-4EBF52F20DA9}" type="pres">
      <dgm:prSet presAssocID="{707C3476-7D7F-4551-8768-C39BBE2A920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F4811-A8B9-47A3-919D-A1AA7A0C7C25}" type="pres">
      <dgm:prSet presAssocID="{707C3476-7D7F-4551-8768-C39BBE2A920F}" presName="negativeSpace" presStyleCnt="0"/>
      <dgm:spPr/>
    </dgm:pt>
    <dgm:pt modelId="{B452A671-F2DF-437A-A8D4-B2029715F384}" type="pres">
      <dgm:prSet presAssocID="{707C3476-7D7F-4551-8768-C39BBE2A920F}" presName="childText" presStyleLbl="conFgAcc1" presStyleIdx="1" presStyleCnt="8">
        <dgm:presLayoutVars>
          <dgm:bulletEnabled val="1"/>
        </dgm:presLayoutVars>
      </dgm:prSet>
      <dgm:spPr/>
    </dgm:pt>
    <dgm:pt modelId="{7B35862B-1ED6-435B-B5E4-E8CB072CF0C0}" type="pres">
      <dgm:prSet presAssocID="{BB3D01DC-FBAE-44FE-9B68-C3B248C11B26}" presName="spaceBetweenRectangles" presStyleCnt="0"/>
      <dgm:spPr/>
    </dgm:pt>
    <dgm:pt modelId="{9FC248E1-AA23-4A88-A64B-A7A32F9548ED}" type="pres">
      <dgm:prSet presAssocID="{EF415C04-32C0-4D4B-ABC8-F00E86FCD3BF}" presName="parentLin" presStyleCnt="0"/>
      <dgm:spPr/>
    </dgm:pt>
    <dgm:pt modelId="{5B4CEF53-B782-49BB-B88C-4E04CE993FE4}" type="pres">
      <dgm:prSet presAssocID="{EF415C04-32C0-4D4B-ABC8-F00E86FCD3BF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B68DEEDF-4A04-440A-8094-4CB0A86DB55E}" type="pres">
      <dgm:prSet presAssocID="{EF415C04-32C0-4D4B-ABC8-F00E86FCD3B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F912B-3721-4981-A198-2B43D4CB825D}" type="pres">
      <dgm:prSet presAssocID="{EF415C04-32C0-4D4B-ABC8-F00E86FCD3BF}" presName="negativeSpace" presStyleCnt="0"/>
      <dgm:spPr/>
    </dgm:pt>
    <dgm:pt modelId="{DC3E09F2-49C7-4DB6-9709-89291B5E7327}" type="pres">
      <dgm:prSet presAssocID="{EF415C04-32C0-4D4B-ABC8-F00E86FCD3BF}" presName="childText" presStyleLbl="conFgAcc1" presStyleIdx="2" presStyleCnt="8">
        <dgm:presLayoutVars>
          <dgm:bulletEnabled val="1"/>
        </dgm:presLayoutVars>
      </dgm:prSet>
      <dgm:spPr/>
    </dgm:pt>
    <dgm:pt modelId="{E80F8D8C-DF80-49D8-A11D-78810DA84ACB}" type="pres">
      <dgm:prSet presAssocID="{5F7BF684-8F59-48A1-9E0E-11B48A669151}" presName="spaceBetweenRectangles" presStyleCnt="0"/>
      <dgm:spPr/>
    </dgm:pt>
    <dgm:pt modelId="{7B682502-7072-4B4B-AAAD-7CF45821D036}" type="pres">
      <dgm:prSet presAssocID="{4876ECAC-73FD-4A81-9A2A-BCCE9C0EB89A}" presName="parentLin" presStyleCnt="0"/>
      <dgm:spPr/>
    </dgm:pt>
    <dgm:pt modelId="{1F4F850D-3F12-464A-BD3D-1C88F745DCE3}" type="pres">
      <dgm:prSet presAssocID="{4876ECAC-73FD-4A81-9A2A-BCCE9C0EB89A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F0177B46-C1D5-4AE3-8C28-6DF654816533}" type="pres">
      <dgm:prSet presAssocID="{4876ECAC-73FD-4A81-9A2A-BCCE9C0EB89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8A1C3-53C0-4736-A81B-D6F145871E54}" type="pres">
      <dgm:prSet presAssocID="{4876ECAC-73FD-4A81-9A2A-BCCE9C0EB89A}" presName="negativeSpace" presStyleCnt="0"/>
      <dgm:spPr/>
    </dgm:pt>
    <dgm:pt modelId="{BE417F0C-4881-46C2-9882-E99A283269AC}" type="pres">
      <dgm:prSet presAssocID="{4876ECAC-73FD-4A81-9A2A-BCCE9C0EB89A}" presName="childText" presStyleLbl="conFgAcc1" presStyleIdx="3" presStyleCnt="8">
        <dgm:presLayoutVars>
          <dgm:bulletEnabled val="1"/>
        </dgm:presLayoutVars>
      </dgm:prSet>
      <dgm:spPr/>
    </dgm:pt>
    <dgm:pt modelId="{1F810FE9-04F3-4E29-B3E0-D3CF36C61810}" type="pres">
      <dgm:prSet presAssocID="{7D5A4F28-F257-4350-8367-0F75F7FF39B0}" presName="spaceBetweenRectangles" presStyleCnt="0"/>
      <dgm:spPr/>
    </dgm:pt>
    <dgm:pt modelId="{F566E84F-A94B-4CCA-B354-621612EFBAEC}" type="pres">
      <dgm:prSet presAssocID="{1217ADB7-A0F3-4DC1-85A3-C2DF1154FE42}" presName="parentLin" presStyleCnt="0"/>
      <dgm:spPr/>
    </dgm:pt>
    <dgm:pt modelId="{D9498DDF-A86D-4DA9-B5B7-637A4CB62076}" type="pres">
      <dgm:prSet presAssocID="{1217ADB7-A0F3-4DC1-85A3-C2DF1154FE42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02697F09-0319-4507-B727-D2F789D3DC6C}" type="pres">
      <dgm:prSet presAssocID="{1217ADB7-A0F3-4DC1-85A3-C2DF1154FE4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E579-55FF-4EB8-8280-674B62357C28}" type="pres">
      <dgm:prSet presAssocID="{1217ADB7-A0F3-4DC1-85A3-C2DF1154FE42}" presName="negativeSpace" presStyleCnt="0"/>
      <dgm:spPr/>
    </dgm:pt>
    <dgm:pt modelId="{4013672F-5DBB-4275-9FF5-4EA65FAD3980}" type="pres">
      <dgm:prSet presAssocID="{1217ADB7-A0F3-4DC1-85A3-C2DF1154FE42}" presName="childText" presStyleLbl="conFgAcc1" presStyleIdx="4" presStyleCnt="8">
        <dgm:presLayoutVars>
          <dgm:bulletEnabled val="1"/>
        </dgm:presLayoutVars>
      </dgm:prSet>
      <dgm:spPr/>
    </dgm:pt>
    <dgm:pt modelId="{821B323C-4C29-4688-AE31-8643515D82C4}" type="pres">
      <dgm:prSet presAssocID="{77B51599-7B7A-42AB-8F38-B820FCA35768}" presName="spaceBetweenRectangles" presStyleCnt="0"/>
      <dgm:spPr/>
    </dgm:pt>
    <dgm:pt modelId="{2F4B5DAC-AD62-4CE9-A894-F281CFF22523}" type="pres">
      <dgm:prSet presAssocID="{D67E976F-32DB-40BD-AF8E-A5472922E9AC}" presName="parentLin" presStyleCnt="0"/>
      <dgm:spPr/>
    </dgm:pt>
    <dgm:pt modelId="{678F6487-DF4A-43C1-8BD3-7D65A9A17987}" type="pres">
      <dgm:prSet presAssocID="{D67E976F-32DB-40BD-AF8E-A5472922E9AC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6763EDA0-26D1-4F82-91DB-2BE44653D3B2}" type="pres">
      <dgm:prSet presAssocID="{D67E976F-32DB-40BD-AF8E-A5472922E9A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32AF9-6533-441C-B5D5-EE636E79C4F4}" type="pres">
      <dgm:prSet presAssocID="{D67E976F-32DB-40BD-AF8E-A5472922E9AC}" presName="negativeSpace" presStyleCnt="0"/>
      <dgm:spPr/>
    </dgm:pt>
    <dgm:pt modelId="{C88E7588-C923-4C00-B802-791CA481772F}" type="pres">
      <dgm:prSet presAssocID="{D67E976F-32DB-40BD-AF8E-A5472922E9AC}" presName="childText" presStyleLbl="conFgAcc1" presStyleIdx="5" presStyleCnt="8">
        <dgm:presLayoutVars>
          <dgm:bulletEnabled val="1"/>
        </dgm:presLayoutVars>
      </dgm:prSet>
      <dgm:spPr/>
    </dgm:pt>
    <dgm:pt modelId="{4A6A606F-FA7E-4AED-8D6D-AD0AE6572AAE}" type="pres">
      <dgm:prSet presAssocID="{6C53888F-7544-4413-AEF4-D40437FF01D5}" presName="spaceBetweenRectangles" presStyleCnt="0"/>
      <dgm:spPr/>
    </dgm:pt>
    <dgm:pt modelId="{B7ADB290-F58D-44BD-9BBA-9094B01ED07F}" type="pres">
      <dgm:prSet presAssocID="{B7C92E6E-E8E4-452B-B080-A45694D95B98}" presName="parentLin" presStyleCnt="0"/>
      <dgm:spPr/>
    </dgm:pt>
    <dgm:pt modelId="{22CE1968-DB9D-4597-B5D7-3A7CB7631F8D}" type="pres">
      <dgm:prSet presAssocID="{B7C92E6E-E8E4-452B-B080-A45694D95B98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E57AD288-5C24-4978-AD12-413D33E46A2E}" type="pres">
      <dgm:prSet presAssocID="{B7C92E6E-E8E4-452B-B080-A45694D95B9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9E23-947A-424C-BB30-C1D5E53792FF}" type="pres">
      <dgm:prSet presAssocID="{B7C92E6E-E8E4-452B-B080-A45694D95B98}" presName="negativeSpace" presStyleCnt="0"/>
      <dgm:spPr/>
    </dgm:pt>
    <dgm:pt modelId="{2C9F5889-D861-44BC-A5B0-47708756EA23}" type="pres">
      <dgm:prSet presAssocID="{B7C92E6E-E8E4-452B-B080-A45694D95B98}" presName="childText" presStyleLbl="conFgAcc1" presStyleIdx="6" presStyleCnt="8">
        <dgm:presLayoutVars>
          <dgm:bulletEnabled val="1"/>
        </dgm:presLayoutVars>
      </dgm:prSet>
      <dgm:spPr/>
    </dgm:pt>
    <dgm:pt modelId="{96A7848D-9B4D-48C9-BE76-DC607D648756}" type="pres">
      <dgm:prSet presAssocID="{C99BE2CC-898A-4FAC-9F98-1A9F3D833BF2}" presName="spaceBetweenRectangles" presStyleCnt="0"/>
      <dgm:spPr/>
    </dgm:pt>
    <dgm:pt modelId="{70D7A780-5D94-45D1-A3C9-ACCEFA64C1DF}" type="pres">
      <dgm:prSet presAssocID="{97A8F26E-5492-44DC-9C73-154C9E250F03}" presName="parentLin" presStyleCnt="0"/>
      <dgm:spPr/>
    </dgm:pt>
    <dgm:pt modelId="{078CEF43-3BC3-41BC-B6C2-CD25E8A5D811}" type="pres">
      <dgm:prSet presAssocID="{97A8F26E-5492-44DC-9C73-154C9E250F03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30F9FF5A-8E46-48B5-998E-751F8ECCCA64}" type="pres">
      <dgm:prSet presAssocID="{97A8F26E-5492-44DC-9C73-154C9E250F0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31987-D78A-40BD-8C3D-76F1E4C00153}" type="pres">
      <dgm:prSet presAssocID="{97A8F26E-5492-44DC-9C73-154C9E250F03}" presName="negativeSpace" presStyleCnt="0"/>
      <dgm:spPr/>
    </dgm:pt>
    <dgm:pt modelId="{9970C671-6B21-4365-B32E-10C2F7A67518}" type="pres">
      <dgm:prSet presAssocID="{97A8F26E-5492-44DC-9C73-154C9E250F0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1B511DF-C928-456A-B40A-D4DFE56A6488}" srcId="{407A0DF1-AC9F-4705-8452-51B7BDF55E9E}" destId="{707C3476-7D7F-4551-8768-C39BBE2A920F}" srcOrd="1" destOrd="0" parTransId="{E26BEF8B-D475-4351-A238-F0E9A5A6A3A0}" sibTransId="{BB3D01DC-FBAE-44FE-9B68-C3B248C11B26}"/>
    <dgm:cxn modelId="{33D538A7-0031-426A-9A18-FAEE85435980}" type="presOf" srcId="{707C3476-7D7F-4551-8768-C39BBE2A920F}" destId="{4C3B8E89-F375-421D-8553-AF1382B61F3A}" srcOrd="0" destOrd="0" presId="urn:microsoft.com/office/officeart/2005/8/layout/list1"/>
    <dgm:cxn modelId="{8BE59290-B1D0-4733-9204-4F47956D286B}" type="presOf" srcId="{D67E976F-32DB-40BD-AF8E-A5472922E9AC}" destId="{6763EDA0-26D1-4F82-91DB-2BE44653D3B2}" srcOrd="1" destOrd="0" presId="urn:microsoft.com/office/officeart/2005/8/layout/list1"/>
    <dgm:cxn modelId="{2DFA7581-32ED-4A4E-987C-91357BCC85A9}" srcId="{407A0DF1-AC9F-4705-8452-51B7BDF55E9E}" destId="{EF415C04-32C0-4D4B-ABC8-F00E86FCD3BF}" srcOrd="2" destOrd="0" parTransId="{740773FA-7D0C-4952-BA3D-06BF40B0878E}" sibTransId="{5F7BF684-8F59-48A1-9E0E-11B48A669151}"/>
    <dgm:cxn modelId="{9E41347D-08CB-4292-AE6F-909F6D5481C9}" srcId="{407A0DF1-AC9F-4705-8452-51B7BDF55E9E}" destId="{5EDA14A7-4E7E-4B2D-B3B2-99D97ABE11A4}" srcOrd="0" destOrd="0" parTransId="{7E64A463-565C-49F7-A5FD-B094AAD60200}" sibTransId="{319F747E-F5BB-4E6E-9F44-44FF18B7F46D}"/>
    <dgm:cxn modelId="{8DC4E49D-AF3E-4824-96A5-94F5BC0E584A}" type="presOf" srcId="{EF415C04-32C0-4D4B-ABC8-F00E86FCD3BF}" destId="{B68DEEDF-4A04-440A-8094-4CB0A86DB55E}" srcOrd="1" destOrd="0" presId="urn:microsoft.com/office/officeart/2005/8/layout/list1"/>
    <dgm:cxn modelId="{D0218E68-0B96-4B9C-944F-D8F8387DA949}" type="presOf" srcId="{4876ECAC-73FD-4A81-9A2A-BCCE9C0EB89A}" destId="{F0177B46-C1D5-4AE3-8C28-6DF654816533}" srcOrd="1" destOrd="0" presId="urn:microsoft.com/office/officeart/2005/8/layout/list1"/>
    <dgm:cxn modelId="{A82D64DF-4003-4D67-AAEA-2A8A4D224FB1}" type="presOf" srcId="{707C3476-7D7F-4551-8768-C39BBE2A920F}" destId="{A1296BD2-8F44-4CBC-BC01-4EBF52F20DA9}" srcOrd="1" destOrd="0" presId="urn:microsoft.com/office/officeart/2005/8/layout/list1"/>
    <dgm:cxn modelId="{CB5DE985-942E-443C-B748-982A6C688B6C}" srcId="{407A0DF1-AC9F-4705-8452-51B7BDF55E9E}" destId="{D67E976F-32DB-40BD-AF8E-A5472922E9AC}" srcOrd="5" destOrd="0" parTransId="{89656D72-818B-40E0-BD98-C89545D64E5B}" sibTransId="{6C53888F-7544-4413-AEF4-D40437FF01D5}"/>
    <dgm:cxn modelId="{F84C65CA-6EE8-4DE6-A450-5D034AB19A9F}" type="presOf" srcId="{97A8F26E-5492-44DC-9C73-154C9E250F03}" destId="{30F9FF5A-8E46-48B5-998E-751F8ECCCA64}" srcOrd="1" destOrd="0" presId="urn:microsoft.com/office/officeart/2005/8/layout/list1"/>
    <dgm:cxn modelId="{6E0E1B59-3288-4AA1-8E53-98EDCE03FF77}" srcId="{407A0DF1-AC9F-4705-8452-51B7BDF55E9E}" destId="{4876ECAC-73FD-4A81-9A2A-BCCE9C0EB89A}" srcOrd="3" destOrd="0" parTransId="{49315407-E333-4972-880E-7F0940A2FD97}" sibTransId="{7D5A4F28-F257-4350-8367-0F75F7FF39B0}"/>
    <dgm:cxn modelId="{AF821006-E75E-4D88-B315-519F33AB7C5F}" type="presOf" srcId="{B7C92E6E-E8E4-452B-B080-A45694D95B98}" destId="{22CE1968-DB9D-4597-B5D7-3A7CB7631F8D}" srcOrd="0" destOrd="0" presId="urn:microsoft.com/office/officeart/2005/8/layout/list1"/>
    <dgm:cxn modelId="{9328E12C-C916-454C-A114-2AFCA45D0A2E}" type="presOf" srcId="{1217ADB7-A0F3-4DC1-85A3-C2DF1154FE42}" destId="{02697F09-0319-4507-B727-D2F789D3DC6C}" srcOrd="1" destOrd="0" presId="urn:microsoft.com/office/officeart/2005/8/layout/list1"/>
    <dgm:cxn modelId="{34FBAED2-0D9B-4FB7-8C0F-A63166E26A7F}" srcId="{407A0DF1-AC9F-4705-8452-51B7BDF55E9E}" destId="{1217ADB7-A0F3-4DC1-85A3-C2DF1154FE42}" srcOrd="4" destOrd="0" parTransId="{03D83ABB-E72E-4ED2-B309-D691A39DAD1F}" sibTransId="{77B51599-7B7A-42AB-8F38-B820FCA35768}"/>
    <dgm:cxn modelId="{3F2954C3-13EB-42C5-BB48-91E198B86032}" srcId="{407A0DF1-AC9F-4705-8452-51B7BDF55E9E}" destId="{B7C92E6E-E8E4-452B-B080-A45694D95B98}" srcOrd="6" destOrd="0" parTransId="{1CB97839-6228-4379-A686-084648057299}" sibTransId="{C99BE2CC-898A-4FAC-9F98-1A9F3D833BF2}"/>
    <dgm:cxn modelId="{3B7AB508-5867-4F96-9826-F728E72025F8}" type="presOf" srcId="{4876ECAC-73FD-4A81-9A2A-BCCE9C0EB89A}" destId="{1F4F850D-3F12-464A-BD3D-1C88F745DCE3}" srcOrd="0" destOrd="0" presId="urn:microsoft.com/office/officeart/2005/8/layout/list1"/>
    <dgm:cxn modelId="{11AD173F-B507-4439-B100-7E77F991444E}" srcId="{407A0DF1-AC9F-4705-8452-51B7BDF55E9E}" destId="{97A8F26E-5492-44DC-9C73-154C9E250F03}" srcOrd="7" destOrd="0" parTransId="{531964DD-E5AA-4FA5-9C60-2F20126693E6}" sibTransId="{52115D44-319F-45A3-A111-2697D8421EB3}"/>
    <dgm:cxn modelId="{0E22C802-3C02-4CB7-AAA2-789452A4FE1D}" type="presOf" srcId="{EF415C04-32C0-4D4B-ABC8-F00E86FCD3BF}" destId="{5B4CEF53-B782-49BB-B88C-4E04CE993FE4}" srcOrd="0" destOrd="0" presId="urn:microsoft.com/office/officeart/2005/8/layout/list1"/>
    <dgm:cxn modelId="{0BEFD60E-84E2-4D03-AAF4-759372ADD9D5}" type="presOf" srcId="{5EDA14A7-4E7E-4B2D-B3B2-99D97ABE11A4}" destId="{C87DA0C9-7115-42D9-B2F6-4B63894BA755}" srcOrd="0" destOrd="0" presId="urn:microsoft.com/office/officeart/2005/8/layout/list1"/>
    <dgm:cxn modelId="{C69B18B5-4B8F-497D-B13E-82ADFCEFCB8B}" type="presOf" srcId="{D67E976F-32DB-40BD-AF8E-A5472922E9AC}" destId="{678F6487-DF4A-43C1-8BD3-7D65A9A17987}" srcOrd="0" destOrd="0" presId="urn:microsoft.com/office/officeart/2005/8/layout/list1"/>
    <dgm:cxn modelId="{6010AACB-C2FB-4218-927B-F98B72052B97}" type="presOf" srcId="{1217ADB7-A0F3-4DC1-85A3-C2DF1154FE42}" destId="{D9498DDF-A86D-4DA9-B5B7-637A4CB62076}" srcOrd="0" destOrd="0" presId="urn:microsoft.com/office/officeart/2005/8/layout/list1"/>
    <dgm:cxn modelId="{8DB962A9-6BE8-4AE8-8E21-567D1D2DBB31}" type="presOf" srcId="{407A0DF1-AC9F-4705-8452-51B7BDF55E9E}" destId="{39B9934C-12CE-4D1B-9CB9-2096FDEAE3D0}" srcOrd="0" destOrd="0" presId="urn:microsoft.com/office/officeart/2005/8/layout/list1"/>
    <dgm:cxn modelId="{6F2A52B6-BABD-49C6-A24B-5EBFFBED6B5F}" type="presOf" srcId="{B7C92E6E-E8E4-452B-B080-A45694D95B98}" destId="{E57AD288-5C24-4978-AD12-413D33E46A2E}" srcOrd="1" destOrd="0" presId="urn:microsoft.com/office/officeart/2005/8/layout/list1"/>
    <dgm:cxn modelId="{94085C75-76F9-4A9E-BA05-52A8CC6F7362}" type="presOf" srcId="{97A8F26E-5492-44DC-9C73-154C9E250F03}" destId="{078CEF43-3BC3-41BC-B6C2-CD25E8A5D811}" srcOrd="0" destOrd="0" presId="urn:microsoft.com/office/officeart/2005/8/layout/list1"/>
    <dgm:cxn modelId="{4959CF30-A909-4CED-9880-5D6A68DADB2F}" type="presOf" srcId="{5EDA14A7-4E7E-4B2D-B3B2-99D97ABE11A4}" destId="{314F56BE-DAA2-4982-B17E-7ED88AB3BDB1}" srcOrd="1" destOrd="0" presId="urn:microsoft.com/office/officeart/2005/8/layout/list1"/>
    <dgm:cxn modelId="{B8ADE80D-374B-43D5-B371-7E0581CAA940}" type="presParOf" srcId="{39B9934C-12CE-4D1B-9CB9-2096FDEAE3D0}" destId="{D24F5535-6489-43C4-812A-32E75FA505FA}" srcOrd="0" destOrd="0" presId="urn:microsoft.com/office/officeart/2005/8/layout/list1"/>
    <dgm:cxn modelId="{43153185-BEE9-4AB8-ABC1-A291916A8386}" type="presParOf" srcId="{D24F5535-6489-43C4-812A-32E75FA505FA}" destId="{C87DA0C9-7115-42D9-B2F6-4B63894BA755}" srcOrd="0" destOrd="0" presId="urn:microsoft.com/office/officeart/2005/8/layout/list1"/>
    <dgm:cxn modelId="{6BF9FF97-B378-4657-B228-F2EE63A7DE23}" type="presParOf" srcId="{D24F5535-6489-43C4-812A-32E75FA505FA}" destId="{314F56BE-DAA2-4982-B17E-7ED88AB3BDB1}" srcOrd="1" destOrd="0" presId="urn:microsoft.com/office/officeart/2005/8/layout/list1"/>
    <dgm:cxn modelId="{28A8501E-6EEB-46AB-841C-0723E38CDA52}" type="presParOf" srcId="{39B9934C-12CE-4D1B-9CB9-2096FDEAE3D0}" destId="{5AFFF03D-EABA-4A84-95E7-15A32E243F55}" srcOrd="1" destOrd="0" presId="urn:microsoft.com/office/officeart/2005/8/layout/list1"/>
    <dgm:cxn modelId="{D128E5B8-AC21-4B7B-8316-1C7D69F2260D}" type="presParOf" srcId="{39B9934C-12CE-4D1B-9CB9-2096FDEAE3D0}" destId="{170D8915-B4D5-4314-9574-31935FBF82FC}" srcOrd="2" destOrd="0" presId="urn:microsoft.com/office/officeart/2005/8/layout/list1"/>
    <dgm:cxn modelId="{6F4A2957-FB91-4567-AC7D-E9F2D2B94CF0}" type="presParOf" srcId="{39B9934C-12CE-4D1B-9CB9-2096FDEAE3D0}" destId="{126C592C-E92B-40E8-8B2E-2A9526D08EF1}" srcOrd="3" destOrd="0" presId="urn:microsoft.com/office/officeart/2005/8/layout/list1"/>
    <dgm:cxn modelId="{E1B115BB-DFA6-43FA-A502-2C5CB7832C90}" type="presParOf" srcId="{39B9934C-12CE-4D1B-9CB9-2096FDEAE3D0}" destId="{660A0D85-40C6-4AF2-AE38-DDC9D04D6B0C}" srcOrd="4" destOrd="0" presId="urn:microsoft.com/office/officeart/2005/8/layout/list1"/>
    <dgm:cxn modelId="{357369A5-E12A-4F11-B2DB-9D8BB0F114A0}" type="presParOf" srcId="{660A0D85-40C6-4AF2-AE38-DDC9D04D6B0C}" destId="{4C3B8E89-F375-421D-8553-AF1382B61F3A}" srcOrd="0" destOrd="0" presId="urn:microsoft.com/office/officeart/2005/8/layout/list1"/>
    <dgm:cxn modelId="{AA6CAA47-6CFC-4EB2-AE47-7A342A2B5CCB}" type="presParOf" srcId="{660A0D85-40C6-4AF2-AE38-DDC9D04D6B0C}" destId="{A1296BD2-8F44-4CBC-BC01-4EBF52F20DA9}" srcOrd="1" destOrd="0" presId="urn:microsoft.com/office/officeart/2005/8/layout/list1"/>
    <dgm:cxn modelId="{11E98334-DA3A-403C-A113-5E5B1E492A04}" type="presParOf" srcId="{39B9934C-12CE-4D1B-9CB9-2096FDEAE3D0}" destId="{6D8F4811-A8B9-47A3-919D-A1AA7A0C7C25}" srcOrd="5" destOrd="0" presId="urn:microsoft.com/office/officeart/2005/8/layout/list1"/>
    <dgm:cxn modelId="{29843E02-C26E-4A2F-80E8-8E444758C81A}" type="presParOf" srcId="{39B9934C-12CE-4D1B-9CB9-2096FDEAE3D0}" destId="{B452A671-F2DF-437A-A8D4-B2029715F384}" srcOrd="6" destOrd="0" presId="urn:microsoft.com/office/officeart/2005/8/layout/list1"/>
    <dgm:cxn modelId="{143C156E-EBB9-4934-84FF-F44436FD0DF1}" type="presParOf" srcId="{39B9934C-12CE-4D1B-9CB9-2096FDEAE3D0}" destId="{7B35862B-1ED6-435B-B5E4-E8CB072CF0C0}" srcOrd="7" destOrd="0" presId="urn:microsoft.com/office/officeart/2005/8/layout/list1"/>
    <dgm:cxn modelId="{1011B4D3-DAD7-40C9-81D2-4344AAED6067}" type="presParOf" srcId="{39B9934C-12CE-4D1B-9CB9-2096FDEAE3D0}" destId="{9FC248E1-AA23-4A88-A64B-A7A32F9548ED}" srcOrd="8" destOrd="0" presId="urn:microsoft.com/office/officeart/2005/8/layout/list1"/>
    <dgm:cxn modelId="{752C1769-706F-4D3D-B7F9-6C073D12A099}" type="presParOf" srcId="{9FC248E1-AA23-4A88-A64B-A7A32F9548ED}" destId="{5B4CEF53-B782-49BB-B88C-4E04CE993FE4}" srcOrd="0" destOrd="0" presId="urn:microsoft.com/office/officeart/2005/8/layout/list1"/>
    <dgm:cxn modelId="{0353ECFE-B9AA-4DED-8C17-389694E0E2FE}" type="presParOf" srcId="{9FC248E1-AA23-4A88-A64B-A7A32F9548ED}" destId="{B68DEEDF-4A04-440A-8094-4CB0A86DB55E}" srcOrd="1" destOrd="0" presId="urn:microsoft.com/office/officeart/2005/8/layout/list1"/>
    <dgm:cxn modelId="{DBAAF4DE-128D-408E-8A58-FF379CA8F561}" type="presParOf" srcId="{39B9934C-12CE-4D1B-9CB9-2096FDEAE3D0}" destId="{D3AF912B-3721-4981-A198-2B43D4CB825D}" srcOrd="9" destOrd="0" presId="urn:microsoft.com/office/officeart/2005/8/layout/list1"/>
    <dgm:cxn modelId="{46225331-046B-4C70-B818-9A72C454CA22}" type="presParOf" srcId="{39B9934C-12CE-4D1B-9CB9-2096FDEAE3D0}" destId="{DC3E09F2-49C7-4DB6-9709-89291B5E7327}" srcOrd="10" destOrd="0" presId="urn:microsoft.com/office/officeart/2005/8/layout/list1"/>
    <dgm:cxn modelId="{0CB9CFF7-82E3-4194-B3C8-DA6C615D013C}" type="presParOf" srcId="{39B9934C-12CE-4D1B-9CB9-2096FDEAE3D0}" destId="{E80F8D8C-DF80-49D8-A11D-78810DA84ACB}" srcOrd="11" destOrd="0" presId="urn:microsoft.com/office/officeart/2005/8/layout/list1"/>
    <dgm:cxn modelId="{69BEA392-F59F-4545-97F8-707121D574CC}" type="presParOf" srcId="{39B9934C-12CE-4D1B-9CB9-2096FDEAE3D0}" destId="{7B682502-7072-4B4B-AAAD-7CF45821D036}" srcOrd="12" destOrd="0" presId="urn:microsoft.com/office/officeart/2005/8/layout/list1"/>
    <dgm:cxn modelId="{8710E9BE-6A0F-4D1F-89E5-C0A644C0D48E}" type="presParOf" srcId="{7B682502-7072-4B4B-AAAD-7CF45821D036}" destId="{1F4F850D-3F12-464A-BD3D-1C88F745DCE3}" srcOrd="0" destOrd="0" presId="urn:microsoft.com/office/officeart/2005/8/layout/list1"/>
    <dgm:cxn modelId="{E9EF9A70-2B59-4D7E-8E99-9233BD2B0256}" type="presParOf" srcId="{7B682502-7072-4B4B-AAAD-7CF45821D036}" destId="{F0177B46-C1D5-4AE3-8C28-6DF654816533}" srcOrd="1" destOrd="0" presId="urn:microsoft.com/office/officeart/2005/8/layout/list1"/>
    <dgm:cxn modelId="{8A994623-73E9-49A1-834C-0C147C007DEF}" type="presParOf" srcId="{39B9934C-12CE-4D1B-9CB9-2096FDEAE3D0}" destId="{B158A1C3-53C0-4736-A81B-D6F145871E54}" srcOrd="13" destOrd="0" presId="urn:microsoft.com/office/officeart/2005/8/layout/list1"/>
    <dgm:cxn modelId="{1F53CC41-FF0E-45F4-9D9C-0882803D5E78}" type="presParOf" srcId="{39B9934C-12CE-4D1B-9CB9-2096FDEAE3D0}" destId="{BE417F0C-4881-46C2-9882-E99A283269AC}" srcOrd="14" destOrd="0" presId="urn:microsoft.com/office/officeart/2005/8/layout/list1"/>
    <dgm:cxn modelId="{BBD33409-BB10-455E-A541-EAFDCE286931}" type="presParOf" srcId="{39B9934C-12CE-4D1B-9CB9-2096FDEAE3D0}" destId="{1F810FE9-04F3-4E29-B3E0-D3CF36C61810}" srcOrd="15" destOrd="0" presId="urn:microsoft.com/office/officeart/2005/8/layout/list1"/>
    <dgm:cxn modelId="{C61B270E-AD48-49AF-B43B-20F1C30F76FC}" type="presParOf" srcId="{39B9934C-12CE-4D1B-9CB9-2096FDEAE3D0}" destId="{F566E84F-A94B-4CCA-B354-621612EFBAEC}" srcOrd="16" destOrd="0" presId="urn:microsoft.com/office/officeart/2005/8/layout/list1"/>
    <dgm:cxn modelId="{63D514D9-AA6C-40B7-87CF-F35C7D47986A}" type="presParOf" srcId="{F566E84F-A94B-4CCA-B354-621612EFBAEC}" destId="{D9498DDF-A86D-4DA9-B5B7-637A4CB62076}" srcOrd="0" destOrd="0" presId="urn:microsoft.com/office/officeart/2005/8/layout/list1"/>
    <dgm:cxn modelId="{3FB504B0-734A-477C-AD62-382011469B8F}" type="presParOf" srcId="{F566E84F-A94B-4CCA-B354-621612EFBAEC}" destId="{02697F09-0319-4507-B727-D2F789D3DC6C}" srcOrd="1" destOrd="0" presId="urn:microsoft.com/office/officeart/2005/8/layout/list1"/>
    <dgm:cxn modelId="{296AC4C7-7A1F-44BD-8DB6-B6722F54A378}" type="presParOf" srcId="{39B9934C-12CE-4D1B-9CB9-2096FDEAE3D0}" destId="{401FE579-55FF-4EB8-8280-674B62357C28}" srcOrd="17" destOrd="0" presId="urn:microsoft.com/office/officeart/2005/8/layout/list1"/>
    <dgm:cxn modelId="{A6011B8A-63CA-4EE4-A589-D0749E962A5A}" type="presParOf" srcId="{39B9934C-12CE-4D1B-9CB9-2096FDEAE3D0}" destId="{4013672F-5DBB-4275-9FF5-4EA65FAD3980}" srcOrd="18" destOrd="0" presId="urn:microsoft.com/office/officeart/2005/8/layout/list1"/>
    <dgm:cxn modelId="{27D8AD35-8CE6-4E69-AAA9-5CADEF2B8F9E}" type="presParOf" srcId="{39B9934C-12CE-4D1B-9CB9-2096FDEAE3D0}" destId="{821B323C-4C29-4688-AE31-8643515D82C4}" srcOrd="19" destOrd="0" presId="urn:microsoft.com/office/officeart/2005/8/layout/list1"/>
    <dgm:cxn modelId="{38E7B2C9-33A1-4C80-9CBA-79075656B1E9}" type="presParOf" srcId="{39B9934C-12CE-4D1B-9CB9-2096FDEAE3D0}" destId="{2F4B5DAC-AD62-4CE9-A894-F281CFF22523}" srcOrd="20" destOrd="0" presId="urn:microsoft.com/office/officeart/2005/8/layout/list1"/>
    <dgm:cxn modelId="{950D8469-E523-4DA8-907F-4DF5ADE339FE}" type="presParOf" srcId="{2F4B5DAC-AD62-4CE9-A894-F281CFF22523}" destId="{678F6487-DF4A-43C1-8BD3-7D65A9A17987}" srcOrd="0" destOrd="0" presId="urn:microsoft.com/office/officeart/2005/8/layout/list1"/>
    <dgm:cxn modelId="{F6C463E5-B7FC-4E40-A68F-B2C919F98F51}" type="presParOf" srcId="{2F4B5DAC-AD62-4CE9-A894-F281CFF22523}" destId="{6763EDA0-26D1-4F82-91DB-2BE44653D3B2}" srcOrd="1" destOrd="0" presId="urn:microsoft.com/office/officeart/2005/8/layout/list1"/>
    <dgm:cxn modelId="{8BE6CD5D-60F6-4519-9ABB-3A8A59BD67D1}" type="presParOf" srcId="{39B9934C-12CE-4D1B-9CB9-2096FDEAE3D0}" destId="{35332AF9-6533-441C-B5D5-EE636E79C4F4}" srcOrd="21" destOrd="0" presId="urn:microsoft.com/office/officeart/2005/8/layout/list1"/>
    <dgm:cxn modelId="{0FCBB666-CC23-4460-B579-D1B01F692611}" type="presParOf" srcId="{39B9934C-12CE-4D1B-9CB9-2096FDEAE3D0}" destId="{C88E7588-C923-4C00-B802-791CA481772F}" srcOrd="22" destOrd="0" presId="urn:microsoft.com/office/officeart/2005/8/layout/list1"/>
    <dgm:cxn modelId="{77388E27-243D-4D10-8F31-42C1E29F2B45}" type="presParOf" srcId="{39B9934C-12CE-4D1B-9CB9-2096FDEAE3D0}" destId="{4A6A606F-FA7E-4AED-8D6D-AD0AE6572AAE}" srcOrd="23" destOrd="0" presId="urn:microsoft.com/office/officeart/2005/8/layout/list1"/>
    <dgm:cxn modelId="{A187ABED-A297-47A1-8F49-8EFEA4A5E4AD}" type="presParOf" srcId="{39B9934C-12CE-4D1B-9CB9-2096FDEAE3D0}" destId="{B7ADB290-F58D-44BD-9BBA-9094B01ED07F}" srcOrd="24" destOrd="0" presId="urn:microsoft.com/office/officeart/2005/8/layout/list1"/>
    <dgm:cxn modelId="{3F99C672-D8A4-4998-9B23-86234A9E7FB9}" type="presParOf" srcId="{B7ADB290-F58D-44BD-9BBA-9094B01ED07F}" destId="{22CE1968-DB9D-4597-B5D7-3A7CB7631F8D}" srcOrd="0" destOrd="0" presId="urn:microsoft.com/office/officeart/2005/8/layout/list1"/>
    <dgm:cxn modelId="{365AC24D-9830-446F-92A3-34A3A2879777}" type="presParOf" srcId="{B7ADB290-F58D-44BD-9BBA-9094B01ED07F}" destId="{E57AD288-5C24-4978-AD12-413D33E46A2E}" srcOrd="1" destOrd="0" presId="urn:microsoft.com/office/officeart/2005/8/layout/list1"/>
    <dgm:cxn modelId="{664A8549-827E-4B0F-BEF9-B96BBB439D37}" type="presParOf" srcId="{39B9934C-12CE-4D1B-9CB9-2096FDEAE3D0}" destId="{3D7E9E23-947A-424C-BB30-C1D5E53792FF}" srcOrd="25" destOrd="0" presId="urn:microsoft.com/office/officeart/2005/8/layout/list1"/>
    <dgm:cxn modelId="{96AE8A8B-4B24-46EE-A554-1F7E659C6640}" type="presParOf" srcId="{39B9934C-12CE-4D1B-9CB9-2096FDEAE3D0}" destId="{2C9F5889-D861-44BC-A5B0-47708756EA23}" srcOrd="26" destOrd="0" presId="urn:microsoft.com/office/officeart/2005/8/layout/list1"/>
    <dgm:cxn modelId="{D7ADB29E-4E12-4038-91D2-7146E0015092}" type="presParOf" srcId="{39B9934C-12CE-4D1B-9CB9-2096FDEAE3D0}" destId="{96A7848D-9B4D-48C9-BE76-DC607D648756}" srcOrd="27" destOrd="0" presId="urn:microsoft.com/office/officeart/2005/8/layout/list1"/>
    <dgm:cxn modelId="{7ED50D01-BF72-4D4D-A0C8-007F61C5ABAC}" type="presParOf" srcId="{39B9934C-12CE-4D1B-9CB9-2096FDEAE3D0}" destId="{70D7A780-5D94-45D1-A3C9-ACCEFA64C1DF}" srcOrd="28" destOrd="0" presId="urn:microsoft.com/office/officeart/2005/8/layout/list1"/>
    <dgm:cxn modelId="{BD6A6EEF-12E9-4ADE-A3C1-871A8FF31F99}" type="presParOf" srcId="{70D7A780-5D94-45D1-A3C9-ACCEFA64C1DF}" destId="{078CEF43-3BC3-41BC-B6C2-CD25E8A5D811}" srcOrd="0" destOrd="0" presId="urn:microsoft.com/office/officeart/2005/8/layout/list1"/>
    <dgm:cxn modelId="{20E81A7B-8BB3-4C5E-B15B-B42348A0C1B4}" type="presParOf" srcId="{70D7A780-5D94-45D1-A3C9-ACCEFA64C1DF}" destId="{30F9FF5A-8E46-48B5-998E-751F8ECCCA64}" srcOrd="1" destOrd="0" presId="urn:microsoft.com/office/officeart/2005/8/layout/list1"/>
    <dgm:cxn modelId="{5CE20788-DFBF-497B-8DF8-517CED3EB1EF}" type="presParOf" srcId="{39B9934C-12CE-4D1B-9CB9-2096FDEAE3D0}" destId="{7EA31987-D78A-40BD-8C3D-76F1E4C00153}" srcOrd="29" destOrd="0" presId="urn:microsoft.com/office/officeart/2005/8/layout/list1"/>
    <dgm:cxn modelId="{5A0AD43D-73CF-4E6F-ADF4-88B18A718397}" type="presParOf" srcId="{39B9934C-12CE-4D1B-9CB9-2096FDEAE3D0}" destId="{9970C671-6B21-4365-B32E-10C2F7A6751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D8915-B4D5-4314-9574-31935FBF82FC}">
      <dsp:nvSpPr>
        <dsp:cNvPr id="0" name=""/>
        <dsp:cNvSpPr/>
      </dsp:nvSpPr>
      <dsp:spPr>
        <a:xfrm>
          <a:off x="0" y="3979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F56BE-DAA2-4982-B17E-7ED88AB3BDB1}">
      <dsp:nvSpPr>
        <dsp:cNvPr id="0" name=""/>
        <dsp:cNvSpPr/>
      </dsp:nvSpPr>
      <dsp:spPr>
        <a:xfrm>
          <a:off x="443955" y="1765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RECRUIMENT &amp; HIRING STATISTICS </a:t>
          </a:r>
          <a:endParaRPr lang="en-US" sz="1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571" y="198147"/>
        <a:ext cx="6172147" cy="399568"/>
      </dsp:txXfrm>
    </dsp:sp>
    <dsp:sp modelId="{B452A671-F2DF-437A-A8D4-B2029715F384}">
      <dsp:nvSpPr>
        <dsp:cNvPr id="0" name=""/>
        <dsp:cNvSpPr/>
      </dsp:nvSpPr>
      <dsp:spPr>
        <a:xfrm>
          <a:off x="0" y="10783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96BD2-8F44-4CBC-BC01-4EBF52F20DA9}">
      <dsp:nvSpPr>
        <dsp:cNvPr id="0" name=""/>
        <dsp:cNvSpPr/>
      </dsp:nvSpPr>
      <dsp:spPr>
        <a:xfrm>
          <a:off x="443955" y="8569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RESIDENTIAL BURGLARY DEPLOYMENTS </a:t>
          </a:r>
          <a:endParaRPr lang="en-US" sz="1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571" y="878547"/>
        <a:ext cx="6172147" cy="399568"/>
      </dsp:txXfrm>
    </dsp:sp>
    <dsp:sp modelId="{DC3E09F2-49C7-4DB6-9709-89291B5E7327}">
      <dsp:nvSpPr>
        <dsp:cNvPr id="0" name=""/>
        <dsp:cNvSpPr/>
      </dsp:nvSpPr>
      <dsp:spPr>
        <a:xfrm>
          <a:off x="0" y="17587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DEEDF-4A04-440A-8094-4CB0A86DB55E}">
      <dsp:nvSpPr>
        <dsp:cNvPr id="0" name=""/>
        <dsp:cNvSpPr/>
      </dsp:nvSpPr>
      <dsp:spPr>
        <a:xfrm>
          <a:off x="443955" y="15373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PATROL TACTICS</a:t>
          </a:r>
          <a:endParaRPr lang="en-US" sz="1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571" y="1558947"/>
        <a:ext cx="6172147" cy="399568"/>
      </dsp:txXfrm>
    </dsp:sp>
    <dsp:sp modelId="{BE417F0C-4881-46C2-9882-E99A283269AC}">
      <dsp:nvSpPr>
        <dsp:cNvPr id="0" name=""/>
        <dsp:cNvSpPr/>
      </dsp:nvSpPr>
      <dsp:spPr>
        <a:xfrm>
          <a:off x="0" y="24391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77B46-C1D5-4AE3-8C28-6DF654816533}">
      <dsp:nvSpPr>
        <dsp:cNvPr id="0" name=""/>
        <dsp:cNvSpPr/>
      </dsp:nvSpPr>
      <dsp:spPr>
        <a:xfrm>
          <a:off x="443955" y="22177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CRIME TRENDS/STATISTICS &amp; CRIME PREVENTION</a:t>
          </a:r>
          <a:endParaRPr lang="en-US" sz="1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571" y="2239347"/>
        <a:ext cx="6172147" cy="399568"/>
      </dsp:txXfrm>
    </dsp:sp>
    <dsp:sp modelId="{4013672F-5DBB-4275-9FF5-4EA65FAD3980}">
      <dsp:nvSpPr>
        <dsp:cNvPr id="0" name=""/>
        <dsp:cNvSpPr/>
      </dsp:nvSpPr>
      <dsp:spPr>
        <a:xfrm>
          <a:off x="0" y="31195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97F09-0319-4507-B727-D2F789D3DC6C}">
      <dsp:nvSpPr>
        <dsp:cNvPr id="0" name=""/>
        <dsp:cNvSpPr/>
      </dsp:nvSpPr>
      <dsp:spPr>
        <a:xfrm>
          <a:off x="443955" y="28981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NEIGHBORHOOD WATCH &amp; SOCIAL MEDIA</a:t>
          </a:r>
        </a:p>
      </dsp:txBody>
      <dsp:txXfrm>
        <a:off x="465571" y="2919747"/>
        <a:ext cx="6172147" cy="399568"/>
      </dsp:txXfrm>
    </dsp:sp>
    <dsp:sp modelId="{C88E7588-C923-4C00-B802-791CA481772F}">
      <dsp:nvSpPr>
        <dsp:cNvPr id="0" name=""/>
        <dsp:cNvSpPr/>
      </dsp:nvSpPr>
      <dsp:spPr>
        <a:xfrm>
          <a:off x="0" y="37999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3EDA0-26D1-4F82-91DB-2BE44653D3B2}">
      <dsp:nvSpPr>
        <dsp:cNvPr id="0" name=""/>
        <dsp:cNvSpPr/>
      </dsp:nvSpPr>
      <dsp:spPr>
        <a:xfrm>
          <a:off x="443955" y="35785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C.C.T.V. CAMERAS</a:t>
          </a:r>
        </a:p>
      </dsp:txBody>
      <dsp:txXfrm>
        <a:off x="465571" y="3600147"/>
        <a:ext cx="6172147" cy="399568"/>
      </dsp:txXfrm>
    </dsp:sp>
    <dsp:sp modelId="{2C9F5889-D861-44BC-A5B0-47708756EA23}">
      <dsp:nvSpPr>
        <dsp:cNvPr id="0" name=""/>
        <dsp:cNvSpPr/>
      </dsp:nvSpPr>
      <dsp:spPr>
        <a:xfrm>
          <a:off x="0" y="44803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AD288-5C24-4978-AD12-413D33E46A2E}">
      <dsp:nvSpPr>
        <dsp:cNvPr id="0" name=""/>
        <dsp:cNvSpPr/>
      </dsp:nvSpPr>
      <dsp:spPr>
        <a:xfrm>
          <a:off x="443955" y="42589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all" dirty="0" smtClean="0">
              <a:ln w="3175" cmpd="sng">
                <a:noFill/>
              </a:ln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ea typeface="+mj-ea"/>
              <a:cs typeface="+mj-cs"/>
            </a:rPr>
            <a:t>REDUCING CRIME AND KEEPING CALIFORNIA SAFE ACT OF 2020</a:t>
          </a:r>
          <a:endParaRPr lang="en-US" sz="1400" b="0" kern="1200" dirty="0" smtClean="0">
            <a:solidFill>
              <a:schemeClr val="tx1"/>
            </a:solidFill>
            <a:effectLst>
              <a:glow rad="38100">
                <a:prstClr val="black">
                  <a:lumMod val="65000"/>
                  <a:lumOff val="35000"/>
                  <a:alpha val="40000"/>
                </a:prstClr>
              </a:glow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65571" y="4280547"/>
        <a:ext cx="6172147" cy="399568"/>
      </dsp:txXfrm>
    </dsp:sp>
    <dsp:sp modelId="{9970C671-6B21-4365-B32E-10C2F7A67518}">
      <dsp:nvSpPr>
        <dsp:cNvPr id="0" name=""/>
        <dsp:cNvSpPr/>
      </dsp:nvSpPr>
      <dsp:spPr>
        <a:xfrm>
          <a:off x="0" y="5160731"/>
          <a:ext cx="887911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9FF5A-8E46-48B5-998E-751F8ECCCA64}">
      <dsp:nvSpPr>
        <dsp:cNvPr id="0" name=""/>
        <dsp:cNvSpPr/>
      </dsp:nvSpPr>
      <dsp:spPr>
        <a:xfrm>
          <a:off x="443955" y="4939331"/>
          <a:ext cx="621537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27" tIns="0" rIns="2349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Q&amp;A </a:t>
          </a:r>
        </a:p>
      </dsp:txBody>
      <dsp:txXfrm>
        <a:off x="465571" y="4960947"/>
        <a:ext cx="617214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43343" cy="467072"/>
          </a:xfrm>
          <a:prstGeom prst="rect">
            <a:avLst/>
          </a:prstGeom>
        </p:spPr>
        <p:txBody>
          <a:bodyPr vert="horz" lIns="93202" tIns="46598" rIns="93202" bIns="465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8" y="7"/>
            <a:ext cx="3043343" cy="467072"/>
          </a:xfrm>
          <a:prstGeom prst="rect">
            <a:avLst/>
          </a:prstGeom>
        </p:spPr>
        <p:txBody>
          <a:bodyPr vert="horz" lIns="93202" tIns="46598" rIns="93202" bIns="46598" rtlCol="0"/>
          <a:lstStyle>
            <a:lvl1pPr algn="r">
              <a:defRPr sz="1200"/>
            </a:lvl1pPr>
          </a:lstStyle>
          <a:p>
            <a:fld id="{9B215483-450C-4B42-83D7-B15ACC514338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9"/>
            <a:ext cx="3043343" cy="467071"/>
          </a:xfrm>
          <a:prstGeom prst="rect">
            <a:avLst/>
          </a:prstGeom>
        </p:spPr>
        <p:txBody>
          <a:bodyPr vert="horz" lIns="93202" tIns="46598" rIns="93202" bIns="465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8" y="8842039"/>
            <a:ext cx="3043343" cy="467071"/>
          </a:xfrm>
          <a:prstGeom prst="rect">
            <a:avLst/>
          </a:prstGeom>
        </p:spPr>
        <p:txBody>
          <a:bodyPr vert="horz" lIns="93202" tIns="46598" rIns="93202" bIns="46598" rtlCol="0" anchor="b"/>
          <a:lstStyle>
            <a:lvl1pPr algn="r">
              <a:defRPr sz="1200"/>
            </a:lvl1pPr>
          </a:lstStyle>
          <a:p>
            <a:fld id="{05C40068-1B4C-4F89-B529-456D8F99D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8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3043238" cy="466725"/>
          </a:xfrm>
          <a:prstGeom prst="rect">
            <a:avLst/>
          </a:prstGeom>
        </p:spPr>
        <p:txBody>
          <a:bodyPr vert="horz" lIns="91317" tIns="45657" rIns="91317" bIns="45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81" y="8"/>
            <a:ext cx="3043238" cy="466725"/>
          </a:xfrm>
          <a:prstGeom prst="rect">
            <a:avLst/>
          </a:prstGeom>
        </p:spPr>
        <p:txBody>
          <a:bodyPr vert="horz" lIns="91317" tIns="45657" rIns="91317" bIns="45657" rtlCol="0"/>
          <a:lstStyle>
            <a:lvl1pPr algn="r">
              <a:defRPr sz="1200"/>
            </a:lvl1pPr>
          </a:lstStyle>
          <a:p>
            <a:fld id="{710B6468-CA69-43B9-9D59-6D5C981EE2F2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7" tIns="45657" rIns="91317" bIns="45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79931"/>
            <a:ext cx="5619750" cy="3665538"/>
          </a:xfrm>
          <a:prstGeom prst="rect">
            <a:avLst/>
          </a:prstGeom>
        </p:spPr>
        <p:txBody>
          <a:bodyPr vert="horz" lIns="91317" tIns="45657" rIns="91317" bIns="4565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42378"/>
            <a:ext cx="3043238" cy="466725"/>
          </a:xfrm>
          <a:prstGeom prst="rect">
            <a:avLst/>
          </a:prstGeom>
        </p:spPr>
        <p:txBody>
          <a:bodyPr vert="horz" lIns="91317" tIns="45657" rIns="91317" bIns="45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81" y="8842378"/>
            <a:ext cx="3043238" cy="466725"/>
          </a:xfrm>
          <a:prstGeom prst="rect">
            <a:avLst/>
          </a:prstGeom>
        </p:spPr>
        <p:txBody>
          <a:bodyPr vert="horz" lIns="91317" tIns="45657" rIns="91317" bIns="45657" rtlCol="0" anchor="b"/>
          <a:lstStyle>
            <a:lvl1pPr algn="r">
              <a:defRPr sz="1200"/>
            </a:lvl1pPr>
          </a:lstStyle>
          <a:p>
            <a:fld id="{7C558AC4-D3C2-4564-AD45-FA8CAD57E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8AC4-D3C2-4564-AD45-FA8CAD57E3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9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0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3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8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0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6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New Platforms:</a:t>
            </a:r>
          </a:p>
          <a:p>
            <a:r>
              <a:rPr lang="en-US" dirty="0"/>
              <a:t>Behind the Badge</a:t>
            </a:r>
          </a:p>
          <a:p>
            <a:r>
              <a:rPr lang="en-US" dirty="0"/>
              <a:t>BHPD APP</a:t>
            </a:r>
          </a:p>
          <a:p>
            <a:r>
              <a:rPr lang="en-US" dirty="0"/>
              <a:t>Interactive Crime Map &amp; crimemapping.com </a:t>
            </a:r>
          </a:p>
          <a:p>
            <a:r>
              <a:rPr lang="en-US" dirty="0"/>
              <a:t>Nixle Anonymous text tipping</a:t>
            </a:r>
          </a:p>
          <a:p>
            <a:endParaRPr lang="en-US" b="1" dirty="0"/>
          </a:p>
          <a:p>
            <a:r>
              <a:rPr lang="en-US" b="1" dirty="0"/>
              <a:t>Social Media: </a:t>
            </a:r>
          </a:p>
          <a:p>
            <a:r>
              <a:rPr lang="en-US" b="1" dirty="0"/>
              <a:t>Facebook:</a:t>
            </a:r>
            <a:r>
              <a:rPr lang="en-US" dirty="0"/>
              <a:t> 8,500 followers</a:t>
            </a:r>
          </a:p>
          <a:p>
            <a:r>
              <a:rPr lang="en-US" b="1" dirty="0"/>
              <a:t>Twitter:</a:t>
            </a:r>
            <a:r>
              <a:rPr lang="en-US" dirty="0"/>
              <a:t> 15,500 followers</a:t>
            </a:r>
          </a:p>
          <a:p>
            <a:r>
              <a:rPr lang="en-US" b="1" dirty="0"/>
              <a:t>Instagram:</a:t>
            </a:r>
            <a:endParaRPr lang="en-US" dirty="0"/>
          </a:p>
          <a:p>
            <a:r>
              <a:rPr lang="en-US" dirty="0"/>
              <a:t>Started on May 4, 2015</a:t>
            </a:r>
          </a:p>
          <a:p>
            <a:r>
              <a:rPr lang="en-US" dirty="0"/>
              <a:t>2017-2019 from 10,000 to 35,000 followers</a:t>
            </a:r>
          </a:p>
          <a:p>
            <a:r>
              <a:rPr lang="en-US" dirty="0"/>
              <a:t>74% of followers from USA/26% international   </a:t>
            </a:r>
            <a:endParaRPr lang="en-US" b="1" dirty="0"/>
          </a:p>
          <a:p>
            <a:r>
              <a:rPr lang="en-US" b="1" dirty="0"/>
              <a:t>YouTube:</a:t>
            </a:r>
            <a:r>
              <a:rPr lang="en-US" dirty="0"/>
              <a:t> We have our own channel: BHPD90210 with over 75 videos uploaded</a:t>
            </a:r>
          </a:p>
          <a:p>
            <a:r>
              <a:rPr lang="en-US" dirty="0"/>
              <a:t> </a:t>
            </a:r>
          </a:p>
          <a:p>
            <a:r>
              <a:rPr lang="en-US" b="1" dirty="0" smtClean="0">
                <a:effectLst/>
              </a:rPr>
              <a:t>Send us your photos: Police-SocialMediaGroup</a:t>
            </a:r>
            <a:r>
              <a:rPr lang="en-US" b="1" baseline="0" dirty="0" smtClean="0">
                <a:effectLst/>
              </a:rPr>
              <a:t> </a:t>
            </a:r>
            <a:endParaRPr lang="en-US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8AC4-D3C2-4564-AD45-FA8CAD57E3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9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0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8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8AC4-D3C2-4564-AD45-FA8CAD57E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71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8AC4-D3C2-4564-AD45-FA8CAD57E3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45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Reclassify currently “non-violent” crimes like rape of an unconscious person, sex trafficking of a child and 14 other serious crimes as “violent” — to prevent the early release of inmates convicted of these crimes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Reform the parole system to stop the early release of violent felons, expand parolee oversight, and strengthen penalties for parole violations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Reform theft laws to restore accountability for serial thieves and organized theft gangs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Expand DNA collection to include those convicted of drug, theft, domestic violence and other serious crimes to help solve rape, murder and other violent crimes — and to exonerate those wrongly accused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8AC4-D3C2-4564-AD45-FA8CAD57E3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5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4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6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 2010 to 2014, there were a total of 32 sworn personnel hired and</a:t>
            </a:r>
            <a:r>
              <a:rPr lang="en-US" sz="1200" baseline="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30 non-sworn personnel hired. </a:t>
            </a:r>
            <a:endParaRPr lang="en-US" sz="12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Within the past five years (2015 to 2019 YTD), there were a total of 53 sworn personnel hired</a:t>
            </a:r>
            <a:r>
              <a:rPr lang="en-US" sz="1200" baseline="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66 non-sworn personnel hired. </a:t>
            </a:r>
            <a:endParaRPr lang="en-US" sz="12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represents a </a:t>
            </a:r>
            <a:r>
              <a:rPr lang="en-US" sz="1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65.63% </a:t>
            </a:r>
            <a:r>
              <a:rPr lang="en-US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in sworn personnel hired</a:t>
            </a:r>
            <a:r>
              <a:rPr lang="en-US" sz="1200" baseline="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120% increase in non-sworn personnel hired. </a:t>
            </a: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latin typeface="Baskerville Old Face" panose="02020602080505020303" pitchFamily="18" charset="0"/>
              </a:rPr>
              <a:t>During 2017, there were a total of 22 parking enforcement officers tha</a:t>
            </a:r>
            <a:r>
              <a:rPr lang="en-US" sz="1200" baseline="0" dirty="0" smtClean="0">
                <a:latin typeface="Baskerville Old Face" panose="02020602080505020303" pitchFamily="18" charset="0"/>
              </a:rPr>
              <a:t>t transition</a:t>
            </a:r>
            <a:r>
              <a:rPr lang="en-US" sz="1200" dirty="0" smtClean="0">
                <a:latin typeface="Baskerville Old Face" panose="02020602080505020303" pitchFamily="18" charset="0"/>
              </a:rPr>
              <a:t> to traffic control officers.</a:t>
            </a:r>
            <a:endParaRPr lang="en-U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8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</a:t>
            </a:r>
            <a:r>
              <a:rPr lang="en-US" baseline="0" dirty="0" smtClean="0"/>
              <a:t> Information: This year (2019 ) there were a total of 30 residential burglaries in the flats. 14 homes were entered by force and 9 were left unsecured. There were three arrests made in the flats for the month of August.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Case Information: 19-42469, three male suspects were arrested on 08/17/2019 in the 900 Block of N Beverly Dr. Suspects entered through second story window and attempted to steal jewelry and watches.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5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CF99-4BBF-44AB-9668-BB682974F5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9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hpdinfo@beverlyhill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5063686/2305c4251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alsaf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199" y="3790951"/>
            <a:ext cx="10177852" cy="231457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Beverly Hills Police Department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ym typeface="Wingdings" panose="05000000000000000000" pitchFamily="2" charset="2"/>
              </a:rPr>
              <a:t>Neighborhood watch meeting</a:t>
            </a:r>
            <a:r>
              <a:rPr lang="en-US" sz="32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September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2019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4" y="229493"/>
            <a:ext cx="3848793" cy="3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4228" y="2236346"/>
            <a:ext cx="5586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PATROL TACTICS</a:t>
            </a:r>
            <a:endParaRPr lang="en-US" sz="2800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3803700" y="4882096"/>
            <a:ext cx="4287838" cy="1239144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Officer Newman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4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3828" y="0"/>
            <a:ext cx="80010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Patrol tactics </a:t>
            </a:r>
            <a:endParaRPr lang="en-US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552236" y="1273556"/>
            <a:ext cx="9074364" cy="3706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3200" dirty="0">
                <a:effectLst/>
              </a:rPr>
              <a:t>Field Training Officer’s Role</a:t>
            </a:r>
          </a:p>
          <a:p>
            <a:r>
              <a:rPr lang="en-US" sz="3200" dirty="0" smtClean="0">
                <a:effectLst/>
              </a:rPr>
              <a:t>New </a:t>
            </a:r>
            <a:r>
              <a:rPr lang="en-US" sz="3200" dirty="0">
                <a:effectLst/>
              </a:rPr>
              <a:t>officers training (both lateral / new hire)</a:t>
            </a:r>
          </a:p>
          <a:p>
            <a:r>
              <a:rPr lang="en-US" sz="3200" dirty="0" smtClean="0">
                <a:effectLst/>
              </a:rPr>
              <a:t>Patrol </a:t>
            </a:r>
            <a:r>
              <a:rPr lang="en-US" sz="3200" dirty="0">
                <a:effectLst/>
              </a:rPr>
              <a:t>areas / call location / frequency</a:t>
            </a:r>
          </a:p>
          <a:p>
            <a:r>
              <a:rPr lang="en-US" sz="3200" dirty="0" smtClean="0">
                <a:effectLst/>
              </a:rPr>
              <a:t>Patrol </a:t>
            </a:r>
            <a:r>
              <a:rPr lang="en-US" sz="3200" dirty="0">
                <a:effectLst/>
              </a:rPr>
              <a:t>patterns that are taught</a:t>
            </a:r>
          </a:p>
          <a:p>
            <a:r>
              <a:rPr lang="en-US" sz="3200" dirty="0" smtClean="0">
                <a:effectLst/>
              </a:rPr>
              <a:t>Using </a:t>
            </a:r>
            <a:r>
              <a:rPr lang="en-US" sz="3200" dirty="0">
                <a:effectLst/>
              </a:rPr>
              <a:t>crime maps to deter</a:t>
            </a:r>
          </a:p>
          <a:p>
            <a:r>
              <a:rPr lang="en-US" sz="3200" dirty="0" smtClean="0">
                <a:effectLst/>
              </a:rPr>
              <a:t>Luck </a:t>
            </a:r>
            <a:r>
              <a:rPr lang="en-US" sz="3200" dirty="0">
                <a:effectLst/>
              </a:rPr>
              <a:t>vs Skill vs Priority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6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84587" y="4748746"/>
            <a:ext cx="4287838" cy="1239144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Crime Impact </a:t>
            </a:r>
            <a:r>
              <a:rPr lang="en-US" sz="2800" dirty="0"/>
              <a:t>T</a:t>
            </a:r>
            <a:r>
              <a:rPr lang="en-US" sz="2800" dirty="0" smtClean="0"/>
              <a:t>eam &amp; Detective Bureau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914497" y="1998221"/>
            <a:ext cx="8622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/>
              <a:t>CRIME </a:t>
            </a:r>
            <a:r>
              <a:rPr lang="en-US" sz="5400" b="1" dirty="0" smtClean="0"/>
              <a:t>TRENDS/STATISTICS</a:t>
            </a:r>
          </a:p>
        </p:txBody>
      </p:sp>
    </p:spTree>
    <p:extLst>
      <p:ext uri="{BB962C8B-B14F-4D97-AF65-F5344CB8AC3E}">
        <p14:creationId xmlns:p14="http://schemas.microsoft.com/office/powerpoint/2010/main" val="40861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4" y="1386038"/>
            <a:ext cx="7074901" cy="373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85" y="205139"/>
            <a:ext cx="11407140" cy="10555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Residential burglary STATISTICS &amp; trends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42" y="1386039"/>
            <a:ext cx="4450863" cy="4119411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For 2019, the average number of homes burglarized per month is </a:t>
            </a:r>
            <a:r>
              <a:rPr lang="en-US" sz="2400" b="1" dirty="0" smtClean="0"/>
              <a:t>12</a:t>
            </a:r>
            <a:r>
              <a:rPr lang="en-US" sz="2400" dirty="0" smtClean="0"/>
              <a:t>. (2018 = 16, 2017 = 18)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August was the most active month of 2019.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There were a total of 26 Arrests for  residential burglary in 2019.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9224803" y="2944931"/>
            <a:ext cx="442762" cy="41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" y="167039"/>
            <a:ext cx="11845290" cy="10555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Residential burglary STATISTICS &amp; trends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92" y="1386039"/>
            <a:ext cx="3896831" cy="4119411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For 2019, </a:t>
            </a:r>
            <a:r>
              <a:rPr lang="en-US" sz="2400" b="1" dirty="0" smtClean="0"/>
              <a:t>28% </a:t>
            </a:r>
            <a:r>
              <a:rPr lang="en-US" sz="2400" dirty="0" smtClean="0"/>
              <a:t>of the residences were left unsecured and only </a:t>
            </a:r>
            <a:r>
              <a:rPr lang="en-US" sz="2400" b="1" dirty="0" smtClean="0"/>
              <a:t>30% </a:t>
            </a:r>
            <a:r>
              <a:rPr lang="en-US" sz="2400" dirty="0" smtClean="0"/>
              <a:t>of the burglarized homes did not have their alarm activated.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23" y="1386039"/>
            <a:ext cx="7810997" cy="45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94162" y="4758271"/>
            <a:ext cx="4287838" cy="1239144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Sergeant Smollen &amp; C.S.O. Nica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6130" y="2550671"/>
            <a:ext cx="106907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Crime Prevention / neighborhood watch  </a:t>
            </a:r>
          </a:p>
          <a:p>
            <a:pPr algn="ctr"/>
            <a:r>
              <a:rPr lang="en-US" sz="36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 &amp; </a:t>
            </a:r>
          </a:p>
          <a:p>
            <a:pPr algn="ctr"/>
            <a:r>
              <a:rPr lang="en-US" sz="36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SOCIAL MEDIA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95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 txBox="1">
            <a:spLocks/>
          </p:cNvSpPr>
          <p:nvPr/>
        </p:nvSpPr>
        <p:spPr>
          <a:xfrm>
            <a:off x="355601" y="951186"/>
            <a:ext cx="11293474" cy="6059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If you have </a:t>
            </a:r>
            <a:r>
              <a:rPr lang="en-US" sz="2400" dirty="0"/>
              <a:t>a home alarm system, use it. Many individuals have alarm systems but do not arm them because it is inconvenient. Many burglars know this and will not be deterred by a window sticker or sign indicating that the home has an alarm system.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Check alarm system integrity on a regular basis with your alarm company.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Double check alarm notification sequence for timeliness (which affects overall response time).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Ensure sensor coverage includes the 2nd floor if applicable (due to 2nd floor entries).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Check surveillance video system regularly for functionality.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 live feed instance camera that is motion activated (e.g. Ring Security Camera or Nest Cam) is excellent for home security.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you see suspicious activity, report it ASAP.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6894" y="74469"/>
            <a:ext cx="11212512" cy="102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 to protect your home?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0396" y="3928351"/>
            <a:ext cx="6075179" cy="1843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</a:t>
            </a:r>
            <a:r>
              <a:rPr lang="en-US" sz="2800" dirty="0" smtClean="0"/>
              <a:t>ontact information: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Email: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bhpdinfo@beverlyhills.org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Ph: 310-288-2668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822" y="1337326"/>
            <a:ext cx="4029805" cy="5182049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30396" y="1369798"/>
            <a:ext cx="5877718" cy="2329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Residence/Business Inspections 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Organize neighborhood watch meetings 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4044" y="114300"/>
            <a:ext cx="11212512" cy="102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watch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9" y="252618"/>
            <a:ext cx="11560991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9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9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969" y="788331"/>
            <a:ext cx="387806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600" b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New Platforms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Behind the Badge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BHPD App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Interactive Crime Map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Crimemapping.com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NIXLE Anonymous Tips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600" b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Social Media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Facebook: 8,000+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Twitter: 15,000+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Instagram: 35,000+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YouTube Channel</a:t>
            </a:r>
            <a:endParaRPr lang="en-US" sz="26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6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28255"/>
          <a:stretch/>
        </p:blipFill>
        <p:spPr>
          <a:xfrm>
            <a:off x="7836860" y="1822564"/>
            <a:ext cx="2397512" cy="483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8609" r="2131" b="6866"/>
          <a:stretch/>
        </p:blipFill>
        <p:spPr>
          <a:xfrm>
            <a:off x="9435648" y="252618"/>
            <a:ext cx="2404312" cy="42190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 r="4226" b="23334"/>
          <a:stretch/>
        </p:blipFill>
        <p:spPr>
          <a:xfrm>
            <a:off x="4668299" y="1205118"/>
            <a:ext cx="2600960" cy="39324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11" y="5690582"/>
            <a:ext cx="811783" cy="798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6" y="5628487"/>
            <a:ext cx="861060" cy="86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10" y="5693348"/>
            <a:ext cx="978921" cy="796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53" y="5113136"/>
            <a:ext cx="1324207" cy="9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80" y="283197"/>
            <a:ext cx="5231883" cy="6504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283197"/>
            <a:ext cx="5167293" cy="65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391" y="0"/>
            <a:ext cx="5491368" cy="983848"/>
          </a:xfrm>
        </p:spPr>
        <p:txBody>
          <a:bodyPr/>
          <a:lstStyle/>
          <a:p>
            <a:pPr algn="ctr"/>
            <a:r>
              <a:rPr lang="en-US" sz="4000" b="1" dirty="0" smtClean="0"/>
              <a:t>Agenda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6136602"/>
              </p:ext>
            </p:extLst>
          </p:nvPr>
        </p:nvGraphicFramePr>
        <p:xfrm>
          <a:off x="1656444" y="801284"/>
          <a:ext cx="8879113" cy="571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5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4612" y="4767796"/>
            <a:ext cx="5030788" cy="1239144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Acting Captain Moreno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0207" y="2550671"/>
            <a:ext cx="6322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C.C.T.V. CAMERAS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03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6" y="123824"/>
            <a:ext cx="5336596" cy="12174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C.C.T.V. CAMERAS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01605" y="1341291"/>
            <a:ext cx="6438338" cy="401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1,000 operational CCTV cameras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1,288 operational cameras expected by end of 2019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Portable CCTV cameras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Solar wireless CCTV cameras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CCTV trailer 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73" t="10311" r="4096" b="13011"/>
          <a:stretch/>
        </p:blipFill>
        <p:spPr>
          <a:xfrm>
            <a:off x="6440935" y="295275"/>
            <a:ext cx="5543550" cy="63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614" t="1320"/>
          <a:stretch/>
        </p:blipFill>
        <p:spPr>
          <a:xfrm>
            <a:off x="6440935" y="5667375"/>
            <a:ext cx="1397613" cy="102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5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84544" y="4839293"/>
            <a:ext cx="5373929" cy="1239144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City Council Adoption Presentation Video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85546" y="2550671"/>
            <a:ext cx="87719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Reducing crime and keeping</a:t>
            </a:r>
          </a:p>
          <a:p>
            <a:pPr algn="ctr"/>
            <a:r>
              <a:rPr lang="en-US" sz="4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 California safe act of 2020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280" y="203200"/>
            <a:ext cx="7607476" cy="108373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CITY COUNCIL PRESENTATION ON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reducing crime and keeping California safe act of 2020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950" y="0"/>
            <a:ext cx="9666135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https://vimeo.com/365063686/2305c42512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2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58" y="190768"/>
            <a:ext cx="10054113" cy="83537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effectLst/>
              </a:rPr>
              <a:t>Reducing crime and keeping California safe act of 2020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246" y="1247275"/>
            <a:ext cx="11412334" cy="5064436"/>
          </a:xfrm>
        </p:spPr>
        <p:txBody>
          <a:bodyPr/>
          <a:lstStyle/>
          <a:p>
            <a:r>
              <a:rPr lang="en-US" sz="2400" dirty="0">
                <a:effectLst/>
              </a:rPr>
              <a:t>Reclassify currently “non-violent” crimes like rape of an unconscious </a:t>
            </a:r>
            <a:r>
              <a:rPr lang="en-US" sz="2400" dirty="0" smtClean="0">
                <a:effectLst/>
              </a:rPr>
              <a:t>person as </a:t>
            </a:r>
            <a:r>
              <a:rPr lang="en-US" sz="2400" dirty="0">
                <a:effectLst/>
              </a:rPr>
              <a:t>“violent” — to prevent the early release of inmates convicted of these crimes</a:t>
            </a:r>
          </a:p>
          <a:p>
            <a:r>
              <a:rPr lang="en-US" sz="2400" dirty="0">
                <a:effectLst/>
              </a:rPr>
              <a:t>Reform the parole system to stop the early release of violent felons, expand parolee oversight, and strengthen penalties for parole violations</a:t>
            </a:r>
          </a:p>
          <a:p>
            <a:r>
              <a:rPr lang="en-US" sz="2400" dirty="0">
                <a:effectLst/>
              </a:rPr>
              <a:t>Reform theft laws to restore accountability for serial thieves and organized theft gangs</a:t>
            </a:r>
          </a:p>
          <a:p>
            <a:r>
              <a:rPr lang="en-US" sz="2400" dirty="0">
                <a:effectLst/>
              </a:rPr>
              <a:t>Expand DNA collection to include those convicted of drug, theft, domestic violence and other serious crimes to help solve rape, murder and other violent crimes — and to exonerate those wrongly </a:t>
            </a:r>
            <a:r>
              <a:rPr lang="en-US" sz="2400" dirty="0" smtClean="0">
                <a:effectLst/>
              </a:rPr>
              <a:t>accused</a:t>
            </a:r>
          </a:p>
          <a:p>
            <a:r>
              <a:rPr lang="en-US" sz="2400" dirty="0" smtClean="0">
                <a:effectLst/>
              </a:rPr>
              <a:t>Visit </a:t>
            </a:r>
            <a:r>
              <a:rPr lang="en-US" sz="2400" dirty="0">
                <a:hlinkClick r:id="rId3"/>
              </a:rPr>
              <a:t>h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ttps://keepcalsafe.org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for more information 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6" y="232265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QUESTIONS?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132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3319" y="2236346"/>
            <a:ext cx="61286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Recruitment &amp; </a:t>
            </a:r>
          </a:p>
          <a:p>
            <a:pPr algn="ctr"/>
            <a:r>
              <a:rPr lang="en-US" sz="5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HIRING STATISTICS</a:t>
            </a:r>
            <a:endParaRPr lang="en-US" sz="2800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3803700" y="4882096"/>
            <a:ext cx="4287838" cy="1239144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Sergeant Dimond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01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332766" y="1038225"/>
            <a:ext cx="6001360" cy="500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past year, 13 officers &amp; 10 non-sworn personnel have been hired</a:t>
            </a: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Personnel &amp; training has initiated 96</a:t>
            </a:r>
            <a:r>
              <a:rPr lang="en-US" sz="2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backgrounds and conducted 8 Job Fairs/Recruitments </a:t>
            </a: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Coordinated training for 209, totaling 12,390 training hours  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3017837" y="214846"/>
            <a:ext cx="6192838" cy="82337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Recruitments 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2" y="1038225"/>
            <a:ext cx="4848225" cy="315320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86970"/>
              </p:ext>
            </p:extLst>
          </p:nvPr>
        </p:nvGraphicFramePr>
        <p:xfrm>
          <a:off x="6437159" y="4285096"/>
          <a:ext cx="5547030" cy="231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030">
                  <a:extLst>
                    <a:ext uri="{9D8B030D-6E8A-4147-A177-3AD203B41FA5}">
                      <a16:colId xmlns:a16="http://schemas.microsoft.com/office/drawing/2014/main" val="499793153"/>
                    </a:ext>
                  </a:extLst>
                </a:gridCol>
              </a:tblGrid>
              <a:tr h="4138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 RECRUITMENTS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17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small" baseline="0" dirty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Sr. Management Analyst (1 Position)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4567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small" baseline="0" dirty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Lateral Communications Dispatcher (3 Positions)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7289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small" baseline="0" dirty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Communications Systems Technician (1 Position)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4878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small" baseline="0" dirty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Police </a:t>
                      </a:r>
                      <a:r>
                        <a:rPr lang="en-US" sz="1800" cap="small" baseline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Officer (12+2 </a:t>
                      </a:r>
                      <a:r>
                        <a:rPr lang="en-US" sz="1800" cap="small" baseline="0" dirty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Positions)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59189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small" baseline="0" dirty="0" smtClean="0">
                          <a:effectLst>
                            <a:glow rad="38100">
                              <a:schemeClr val="bg1">
                                <a:lumMod val="50000"/>
                                <a:lumOff val="50000"/>
                                <a:alpha val="20000"/>
                              </a:schemeClr>
                            </a:glow>
                            <a:outerShdw blurRad="44450" dist="12700" dir="13860000" algn="tl" rotWithShape="0">
                              <a:srgbClr val="000000">
                                <a:alpha val="20000"/>
                              </a:srgbClr>
                            </a:outerShdw>
                          </a:effectLst>
                        </a:rPr>
                        <a:t>Police Cadet (Varied)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8634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84887"/>
              </p:ext>
            </p:extLst>
          </p:nvPr>
        </p:nvGraphicFramePr>
        <p:xfrm>
          <a:off x="605791" y="4880610"/>
          <a:ext cx="5509259" cy="18173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35371">
                  <a:extLst>
                    <a:ext uri="{9D8B030D-6E8A-4147-A177-3AD203B41FA5}">
                      <a16:colId xmlns:a16="http://schemas.microsoft.com/office/drawing/2014/main" val="2237704199"/>
                    </a:ext>
                  </a:extLst>
                </a:gridCol>
                <a:gridCol w="1836944">
                  <a:extLst>
                    <a:ext uri="{9D8B030D-6E8A-4147-A177-3AD203B41FA5}">
                      <a16:colId xmlns:a16="http://schemas.microsoft.com/office/drawing/2014/main" val="351446882"/>
                    </a:ext>
                  </a:extLst>
                </a:gridCol>
                <a:gridCol w="1836944">
                  <a:extLst>
                    <a:ext uri="{9D8B030D-6E8A-4147-A177-3AD203B41FA5}">
                      <a16:colId xmlns:a16="http://schemas.microsoft.com/office/drawing/2014/main" val="2152630631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dirty="0" smtClean="0"/>
                        <a:t>FTE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2015/2016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135491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COMBINED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841081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SWORN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809248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CIVILIAN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66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6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0841" y="962025"/>
            <a:ext cx="5134584" cy="503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3017837" y="214846"/>
            <a:ext cx="6192838" cy="82337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HIRING STATISTICS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74" y="1438275"/>
            <a:ext cx="10583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2755" y="2236346"/>
            <a:ext cx="80297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Residential burglary </a:t>
            </a:r>
          </a:p>
          <a:p>
            <a:pPr algn="ctr"/>
            <a:r>
              <a:rPr lang="en-US" sz="54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deployments</a:t>
            </a:r>
            <a:endParaRPr lang="en-US" sz="2800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2489542" y="5023764"/>
            <a:ext cx="6916158" cy="1239144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Lieutenant Withers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2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3828" y="0"/>
            <a:ext cx="80010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Residential Burglaries</a:t>
            </a:r>
            <a:endParaRPr lang="en-US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281219" y="1252728"/>
            <a:ext cx="6229563" cy="4407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r>
              <a:rPr lang="en-US" sz="2800" dirty="0" smtClean="0"/>
              <a:t>A minimum of 2 </a:t>
            </a:r>
            <a:r>
              <a:rPr lang="en-US" sz="2800" dirty="0"/>
              <a:t>p</a:t>
            </a:r>
            <a:r>
              <a:rPr lang="en-US" sz="2800" dirty="0" smtClean="0"/>
              <a:t>atrol units are deployed in the flats each shift </a:t>
            </a:r>
          </a:p>
          <a:p>
            <a:r>
              <a:rPr lang="en-US" sz="2800" dirty="0" smtClean="0"/>
              <a:t>Undercover Unit </a:t>
            </a:r>
          </a:p>
          <a:p>
            <a:r>
              <a:rPr lang="en-US" sz="2800" dirty="0" smtClean="0"/>
              <a:t>K-9 Unit/Officer</a:t>
            </a:r>
          </a:p>
          <a:p>
            <a:r>
              <a:rPr lang="en-US" sz="2800" dirty="0" smtClean="0"/>
              <a:t>City Wide Patrol Officer</a:t>
            </a:r>
          </a:p>
          <a:p>
            <a:r>
              <a:rPr lang="en-US" sz="2800" dirty="0" smtClean="0"/>
              <a:t>the most active days and times of occurrence are  Wednesday and Thursday at 9:00 am and 2:00 pm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277"/>
          <a:stretch/>
        </p:blipFill>
        <p:spPr>
          <a:xfrm>
            <a:off x="7017102" y="1343025"/>
            <a:ext cx="4862160" cy="508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36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3828" y="0"/>
            <a:ext cx="80010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Residential Burglaries</a:t>
            </a:r>
            <a:endParaRPr lang="en-US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61736" y="914533"/>
            <a:ext cx="11267887" cy="468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r>
              <a:rPr lang="en-US" sz="3200" dirty="0" smtClean="0"/>
              <a:t>Burglary Reduction Strategies:</a:t>
            </a:r>
            <a:endParaRPr lang="en-US" sz="32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Community </a:t>
            </a:r>
            <a:r>
              <a:rPr lang="en-US" sz="3200" dirty="0" smtClean="0"/>
              <a:t>awareness</a:t>
            </a:r>
            <a:endParaRPr lang="en-US" sz="32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Increased use of undercover/plain clothes patrols to apprehend burglars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Utilizing crime data and analysis in the deployment of patrol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Outside Agency collaboration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CCTV / ALPR Cameras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Strategically parked black &amp; white vehicles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0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3828" y="0"/>
            <a:ext cx="80010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Patrol tactics </a:t>
            </a:r>
            <a:endParaRPr lang="en-US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87136" y="884428"/>
            <a:ext cx="9772864" cy="3706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3200" dirty="0">
                <a:effectLst/>
              </a:rPr>
              <a:t>Hiring outside security </a:t>
            </a:r>
            <a:r>
              <a:rPr lang="en-US" sz="3200" dirty="0" smtClean="0">
                <a:effectLst/>
              </a:rPr>
              <a:t>patrol </a:t>
            </a:r>
            <a:r>
              <a:rPr lang="en-US" sz="3200" dirty="0">
                <a:effectLst/>
              </a:rPr>
              <a:t>for our streets?</a:t>
            </a:r>
          </a:p>
          <a:p>
            <a:r>
              <a:rPr lang="en-US" sz="3200" dirty="0" smtClean="0">
                <a:effectLst/>
              </a:rPr>
              <a:t>How </a:t>
            </a:r>
            <a:r>
              <a:rPr lang="en-US" sz="3200" dirty="0">
                <a:effectLst/>
              </a:rPr>
              <a:t>do suspects "get </a:t>
            </a:r>
            <a:r>
              <a:rPr lang="en-US" sz="3200" dirty="0" smtClean="0">
                <a:effectLst/>
              </a:rPr>
              <a:t>away”?</a:t>
            </a:r>
            <a:endParaRPr lang="en-US" sz="3200" dirty="0">
              <a:effectLst/>
            </a:endParaRPr>
          </a:p>
          <a:p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effectiveness of cameras, dogs, gates, and alarms</a:t>
            </a:r>
          </a:p>
          <a:p>
            <a:r>
              <a:rPr lang="en-US" sz="3200" dirty="0" smtClean="0">
                <a:effectLst/>
              </a:rPr>
              <a:t>Release </a:t>
            </a:r>
            <a:r>
              <a:rPr lang="en-US" sz="3200" dirty="0">
                <a:effectLst/>
              </a:rPr>
              <a:t>of inmates (</a:t>
            </a:r>
            <a:r>
              <a:rPr lang="en-US" sz="3200" dirty="0" smtClean="0">
                <a:effectLst/>
              </a:rPr>
              <a:t>AB109, </a:t>
            </a:r>
            <a:r>
              <a:rPr lang="en-US" sz="3200" dirty="0">
                <a:effectLst/>
              </a:rPr>
              <a:t>Prop </a:t>
            </a:r>
            <a:r>
              <a:rPr lang="en-US" sz="3200" dirty="0" smtClean="0">
                <a:effectLst/>
              </a:rPr>
              <a:t>47 &amp; Prop 57)</a:t>
            </a:r>
            <a:endParaRPr lang="en-US" sz="3200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26844</TotalTime>
  <Words>1117</Words>
  <Application>Microsoft Office PowerPoint</Application>
  <PresentationFormat>Widescreen</PresentationFormat>
  <Paragraphs>181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Baskerville Old Face</vt:lpstr>
      <vt:lpstr>Calibri</vt:lpstr>
      <vt:lpstr>Century Gothic</vt:lpstr>
      <vt:lpstr>Symbol</vt:lpstr>
      <vt:lpstr>Times New Roman</vt:lpstr>
      <vt:lpstr>Wingdings</vt:lpstr>
      <vt:lpstr>Mesh</vt:lpstr>
      <vt:lpstr>PowerPoint Presentation</vt:lpstr>
      <vt:lpstr>Agenda </vt:lpstr>
      <vt:lpstr>PowerPoint Presentation</vt:lpstr>
      <vt:lpstr>PowerPoint Presentation</vt:lpstr>
      <vt:lpstr>PowerPoint Presentation</vt:lpstr>
      <vt:lpstr>PowerPoint Presentation</vt:lpstr>
      <vt:lpstr>Residential Burglaries</vt:lpstr>
      <vt:lpstr>Residential Burglaries</vt:lpstr>
      <vt:lpstr>Patrol tactics </vt:lpstr>
      <vt:lpstr>PowerPoint Presentation</vt:lpstr>
      <vt:lpstr>Patrol tactics </vt:lpstr>
      <vt:lpstr>PowerPoint Presentation</vt:lpstr>
      <vt:lpstr>Residential burglary STATISTICS &amp; trends </vt:lpstr>
      <vt:lpstr>Residential burglary STATISTICS &amp; trends </vt:lpstr>
      <vt:lpstr>PowerPoint Presentation</vt:lpstr>
      <vt:lpstr>PowerPoint Presentation</vt:lpstr>
      <vt:lpstr>PowerPoint Presentation</vt:lpstr>
      <vt:lpstr>Social media  </vt:lpstr>
      <vt:lpstr>PowerPoint Presentation</vt:lpstr>
      <vt:lpstr>PowerPoint Presentation</vt:lpstr>
      <vt:lpstr>C.C.T.V. CAMERAS </vt:lpstr>
      <vt:lpstr>PowerPoint Presentation</vt:lpstr>
      <vt:lpstr>CITY COUNCIL PRESENTATION ON  reducing crime and keeping California safe act of 2020</vt:lpstr>
      <vt:lpstr>Reducing crime and keeping California safe act of 2020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mminer@beverlyhills.org</dc:creator>
  <cp:lastModifiedBy>Naomi Hartono</cp:lastModifiedBy>
  <cp:revision>564</cp:revision>
  <cp:lastPrinted>2019-09-17T01:18:27Z</cp:lastPrinted>
  <dcterms:created xsi:type="dcterms:W3CDTF">2018-07-03T20:57:19Z</dcterms:created>
  <dcterms:modified xsi:type="dcterms:W3CDTF">2019-10-08T17:01:49Z</dcterms:modified>
</cp:coreProperties>
</file>